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sldIdLst>
    <p:sldId id="257" r:id="rId2"/>
    <p:sldId id="263" r:id="rId3"/>
    <p:sldId id="260" r:id="rId4"/>
    <p:sldId id="264" r:id="rId5"/>
    <p:sldId id="279" r:id="rId6"/>
    <p:sldId id="270" r:id="rId7"/>
    <p:sldId id="266" r:id="rId8"/>
    <p:sldId id="261" r:id="rId9"/>
    <p:sldId id="272" r:id="rId10"/>
    <p:sldId id="269" r:id="rId11"/>
    <p:sldId id="268" r:id="rId12"/>
    <p:sldId id="265" r:id="rId13"/>
    <p:sldId id="267" r:id="rId14"/>
    <p:sldId id="276" r:id="rId15"/>
    <p:sldId id="282" r:id="rId16"/>
    <p:sldId id="280" r:id="rId17"/>
    <p:sldId id="275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74" r:id="rId26"/>
    <p:sldId id="278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1" autoAdjust="0"/>
    <p:restoredTop sz="94660"/>
  </p:normalViewPr>
  <p:slideViewPr>
    <p:cSldViewPr snapToGrid="0">
      <p:cViewPr varScale="1">
        <p:scale>
          <a:sx n="89" d="100"/>
          <a:sy n="89" d="100"/>
        </p:scale>
        <p:origin x="427" y="77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65217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10-04T12:37:29.865"/>
    </inkml:context>
    <inkml:brush xml:id="br0">
      <inkml:brushProperty name="width" value="0.33333" units="cm"/>
      <inkml:brushProperty name="height" value="0.66667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0 0 0,'24'0'281,"0"0"-281,0 0 16,0 0-16,0 0 15,0 0 1,0 0-16,24 0 15,0 0-15,0 0 16,0 0-16,-1 0 16,1 0-16,24 0 15,-48 0-15,24 0 16,-24 0-16,0 0 16,0 0-16,0 0 15,24 0-15,-24 0 16,24 0-16,0 0 15,0 0-15,-24 0 16,24 0-16,-1 0 16,-23 0-1,0 0 1,0 0 15,0 0 797,0 0-781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65217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10-04T12:46:14.032"/>
    </inkml:context>
    <inkml:brush xml:id="br0">
      <inkml:brushProperty name="width" value="0.05292" units="cm"/>
      <inkml:brushProperty name="height" value="0.10583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1561 235 0,'0'-24'78,"0"0"-62,-48 0-1,-24 0-15,24 24 16,24-24-16,1 24 16,-25-24-1,0 24-15,-23 0 16,23-24-16,0 24 16,24-24-16,0 24 15,0-24 1,0 24-16,0 0 15,0 0-15,-24 0 16,24 0-16,0 0 16,0 0-16,0 0 15,0 0-15,0 0 16,1 0 0,-1 0-16,-24 0 15,24 0 1,0 0-16,0 0 0,0 0 15,0 0 1,-24 0-16,24 0 16,-24 0-1,25 0-15,-25 0 16,48 24 0,-24-24-16,0 0 15,0 24 1,0-24-16,0 0 15,0 24 1,0-24 0,0 24-16,0 0 15,0-24 1,1 24 0,-1-24-16,24 24 15,-24-24 1,24 24-16,-24 0 15,24 0 1,0 0 15,0 0 16,0 0-31,0 1 15,0-1-15,0 0 15,24 0-15,0 0-1,0-24-15,-1 24 16,1-24-16,-24 24 15,0 0 1,0 0 0,24 0-1,0 0-15,0 0 32,0-24-17,0 0 1,0 23 31,24-23-47,-24 0 15,0 24-15,0-24 16,-1 0 0,1 0-1,0 0-15,0 0 16,0 0-16,0 0 15,0 0-15,24 0 16,-24 0 0,0 0-1,0 0 1,0 0 15,0 0-31,-1-24 16,1 24-16,24 0 15,-24 0-15,24 0 16,-24 0-16,0 0 16,0 0-16,0 0 15,0-23 1,0 23-16,0 0 16,0 0-16,0 0 15,0 0-15,0 0 16,0 0-1,0 0-15,23 0 16,1 0 0,-24 0-16,0 0 15,-1 0-15,1 0 16,0 0 0,0 0-1,-24-24-15,24 24 16,0 0-16,0-24 15,0 0 1,0 0 0,0 0 15,-24 0 16,24 24-47,-24-24 15,0 0 1,24 24 0,-24-24-1,0 0 48,0 0-48,0-1 1,0 1 15,0 0-15,0 0 0,0 0-1,0 0 1,0 0-1,-24 24 32,24-24-31,-24 24 0,0 0-1,0-24 1,0 0 31,0 24-47,0 0 15,24-24-15,-24 24 16,0 0 46,0 0 95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65217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10-04T12:38:38.288"/>
    </inkml:context>
    <inkml:brush xml:id="br0">
      <inkml:brushProperty name="width" value="0.33333" units="cm"/>
      <inkml:brushProperty name="height" value="0.66667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0 0 0,'48'0'406,"-24"0"-406,0 0 16,0 0 0,0 0 31,0 0-32,0 0-15,0 0 16,0 0 109,0 0-110,-1 0 1,1 0 15,0 0 94,24 0-125,-24 0 16,24 0-16,-24 0 16,0 0-16,0 0 15,0 0 1,0 0 46,0 0-46,0 0-16,0 0 16,0 0 15,0 0 0,0 0-15,0 0 46,0 0-46,0 0-1,0 0 1,0 0 31,0 0-31,0 0-16,-1 0 15,1 0-15,0 0 16,0 0 15,0 0 78,0 0-62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65217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10-04T12:39:36.288"/>
    </inkml:context>
    <inkml:brush xml:id="br0">
      <inkml:brushProperty name="width" value="0.07938" units="cm"/>
      <inkml:brushProperty name="height" value="0.15875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63 0,'0'-24'235,"0"0"-110,24 24-110,0 0 95,0 0-110,0 0 15,0 0-15,0 0 16,0 0-16,0 0 16,0 0 31,0 0-16,0 0-31,0 0 15,0 0 1,0 0 0,-1 0-1,1 0 1,0 0 0,0 0 155,0 0-171,0 0 16,0 0 0,0 0 15,0 0 110,0 0-141,0 0 15,0 0-15,0 0 31,0 0-31,0 0 16,0 0 15,0 0-31,0 0 16,0 0 0,0 0-1,24 0-15,-24 0 16,24 0-16,-24 0 15,-1 0-15,1 0 16,0 0 0,0 0-16,0 0 15,0 0-15,0 24 16,24-24-16,-24 24 16,0-24-16,0 0 15,0 0-15,0 0 31,0 0 1,0 0-17,0 0 1,0 0-16,0 0 16,0 0-1,0 0 32,0 0-31,0 0 109,24 0-125,0 0 15,-25 0 1,1 0-16,0 0 16,0 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65217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10-04T12:39:43.288"/>
    </inkml:context>
    <inkml:brush xml:id="br0">
      <inkml:brushProperty name="width" value="0.07938" units="cm"/>
      <inkml:brushProperty name="height" value="0.15875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15 0,'24'0'375,"0"0"-375,0 0 16,0 0-1,0 0 1,0 0 31,0 0-31,0 0-16,0 0 15,0 0-15,0 0 16,0 0-16,0 0 15,0 0-15,-1 0 47,1 0-15,0 0-17,0 0-15,0 0 16,0 0-1,0 0 1,0 0 0,0 0-1,0 0 1,0 0-16,0 0 31,0 0-31,0 0 16,0 0-1,0 0 1,0 0 62,0 0-78,0 0 16,0 0-1,0 0 1,0 0 15,0 0 1,0 0-17,0 0 1,0 0-16,-1 0 15,1 0-15,0 0 16,24 0-16,-24 0 16,0 0-1,0 24-15,0-24 16,0 0 0,0 0 15,0 0-31,0 24 15,0-24 1,0 0 0,0 0-16,0 0 31,0 0-31,0 0 16,0 0 77,0 0-93,0 0 16,0 0-16,0 0 16,0 0-1,0 0 173,0 0-157,-1 0 31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65217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10-04T12:39:56.794"/>
    </inkml:context>
    <inkml:brush xml:id="br0">
      <inkml:brushProperty name="width" value="0.07938" units="cm"/>
      <inkml:brushProperty name="height" value="0.15875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97 72 0,'48'0'484,"0"0"-468,0 0 0,0 0-16,0 0 0,-24 0 15,0 0-15,0 0 16,0 0 0,0 0-1,0 0-15,0 0 31,-1 0 94,25 0-125,0 0 16,-24 0 0,0 0-1,0 0 95,24 0-95,0 0-15,-24 0 16,24 24-16,0-24 16,-24 0-16,0 24 15,0-24-15,0 0 16,0 0-16,0 24 15,0-24 17,0 0-32,0 0 15,-1 0-15,25 0 16,-24 0-16,24 0 16,-24 24-16,0-24 15,0 0-15,0 0 47,24 0-31,0 0-16,0 0 15,0 0-15,48 0 16,-48 0-16,24 0 16,-25 0-16,-23 0 15,24 0-15,-24 0 16,0 0-1,0 0 48,0 0-47,0 0-16,24 0 15,-24 0-15,24 0 16,-24 0-1,0 0-15,0 0 16,0 0-16,0 0 78,0 0-62,0 0-1,0 0-15,24-24 16,-24 24-16,-1 0 16,1-24-16,0 24 31,-24-24-31,24 24 16,0 0-1,0 0 1,-24-24 187,-48 24-141,-24 0-46,-23-24-16,-1 24 0,0-48 16,48 48-1,0 0-15,24 0 0,0 0 16,0 0-16,0 0 31,0 0-31,-24 0 16,24 0-16,0 0 15,0 0-15,-23 0 16,23 0-16,0 0 16,0 0-16,-24 0 15,24 0-15,0 0 16,-24 0-16,24 0 16,0 0-16,0 0 15,0 0-15,-24 0 16,24 0-16,-24 0 15,24 0-15,0 0 16,0 0 0,0 0-16,0 0 15,0 0 1,-23 0-16,-1 0 16,24 0-1,0 0-15,-24 0 16,24 0-16,-24 0 15,24 0-15,0 0 16,-24 0 0,24 0-16,-24 0 15,0 0 1,24 0-16,0 0 16,0 0-16,0 0 15,0 0-15,0 0 16,0 0-16,1 0 15,-1 0 1,0 0 0,-24 0-1,24 0-15,-24 0 16,0 0-16,24 0 16,0 0-16,0 0 15,0 0-15,0 0 16,-24 0-16,24 0 15,0 0-15,0 0 16,0 0 0,0 0-1,72 0 282,24 0-281,-24 0-1,72 0-15,-72 0 16,0 0-16,0 24 0,-24-24 16,24 0-16,-25 0 15,25 0 1,0 0-16,0 0 16,0 0-16,0 0 15,0 0-15,-24 0 16,0 0-16,0 0 15,0 0-15,24 0 16,0 0-16,24 0 16,47 0-16,-47 0 15,-24 0-15,0 0 16,0 0-16,-24 0 16,0 0-16,0 0 15,0 0-15,24 0 16,0 0-16,0 0 15,48 0-15,-49 0 16,1 0-16,-24 0 16,0 0 15,24 0-31,-24 0 16,0 0-16,0 0 15,0 0-15,0 0 16,0 0-1,0 0 17,0 0-32,0 0 0,0 0 31,0 0-31,0 0 16,0 0-1,0 0 1,24 0-16,-24 0 15,24 0-15,-25 0 16,1 0-16,0 0 16,0 0-1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65217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10-04T12:40:03.617"/>
    </inkml:context>
    <inkml:brush xml:id="br0">
      <inkml:brushProperty name="width" value="0.07938" units="cm"/>
      <inkml:brushProperty name="height" value="0.15875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1 151 0,'24'0'157,"0"0"-142,0 0 1,0 0-16,0 0 16,0 0-16,0 0 15,24 0-15,-24 0 16,24 0-16,0 0 15,0 0-15,-24 0 16,24 0-16,-24 0 16,0 0-16,24 0 15,0 0-15,-1 0 16,1-48-16,-24 48 16,24-24-16,-24 24 15,0 0-15,0 0 16,0 0-16,0 0 15,0 0 1,0-24 0,0 24-1,24 0 1,-24 0-16,24 0 16,-24 0-16,24 0 15,-24 0-15,0 0 16,0 0-16,-1 0 15,25 0-15,-24-24 16,0 24-16,48 0 16,-24 0-1,-24 0-15,24 0 16,0 0-16,0 0 16,0 0-16,-24 0 15,24 0-15,0 0 16,0 0-16,-24 0 15,23 0-15,-23 0 16,0 0-16,0 0 16,0 0-1,24 0-15,-24 0 16,24 0-16,-24 0 31,0 0-15,0 24 203,-24 0-188,0 0-16,24 0 1,-24 0 0,0 0-1,0 0 1,24 0 0,-24 0 15,0 0-16,0 0 1,-48-24 78,24 0-79,-24 0 1,24 0-16,-24 0 16,0 0-16,0 0 15,0 0-15,-47 0 16,47 0-16,0 0 16,24 0-16,0 0 15,0 0 1,0 0-1,-24-24 1,0 24-16,0 0 16,24 0-16,-24 0 15,0 0 1,24 0-16,0 0 16,-24 0-1,1 0-15,-1 0 16,0 0-16,0 0 15,-24 0-15,24 0 16,0 0 0,24 0-16,0 0 15,0 0 1,24-24 0,-24 24-16,0 0 15,-24 0-15,24 0 16,0 0-16,0 0 15,0 0 1,24-24-16,-24 24 16,1-24-1,-1 24-15,0 0 16,0 0-16,0 0 16,0-24-16,-24 24 15,24 0-15,0-24 16,24 0 15,-24 24 63,0 0-16,24-24-62,-24 24-16,48 0 93,24 0-77,24 0 0,24 0-16,-48 0 15,-1 0-15,-23 0 16,0 0-16,0 0 15,48 0-15,0 0 16,0 0-16,48 0 16,-24 0-16,-48 0 15,23 0-15,-23 0 16,0 0-16,-24 0 16,0 0-16,24 0 15,-24 0-15,24 0 16,0 0-16,0 0 15,24 0-15,-24 0 16,0 0-16,-24 0 16,0 0-16,0 0 15,-1 0 1,1 0 0,24 0-1,0 0-15,0 0 16,0 0-16,0 0 15,-24 0-15,0 0 32,0 0 30,-48 0 48,0 0-95,-24 0-15,0 0 16,0 0-16,-24 0 15,0 0-15,25 0 16,-1 24-16,24-24 16,-24 0-16,0 48 15,24-48-15,-24 0 16,24 0-16,-24 0 16,0 0-16,0 0 15,0 0-15,-24 0 16,24 0-1,1 0-15,-49 0 16,48 0-16,0 0 16,24 0-16,-24 0 15,24 0-15,0 0 16,0 0-16,0 0 16,0 0-16,-24 0 15,0 0-15,24 0 16,-24 0-16,24 0 15,0 0-15,1 0 16,-1 0-16,0 0 16,0 0-1,-24 0-15,24 0 16,0 0-16,0 0 16,0 0-1,0 0 48,0 0-63,0 0 15,0 0 1,0 0-16,0 0 31,0 0-31,0 0 16,0 0 203,0 0-204,0 0-15,24 24 16,-24-24-16,0 0 15,0 0 32,0 0-31,24 24 0,24-24 468,0 0-453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65217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10-04T12:45:57.153"/>
    </inkml:context>
    <inkml:brush xml:id="br0">
      <inkml:brushProperty name="width" value="0.05292" units="cm"/>
      <inkml:brushProperty name="height" value="0.10583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0 267 0,'24'0'1000,"24"24"-984,-24-24-16,0 0 0,0 0 15,-24 24 1,24-24-16,0 0 16,0 0-1,-24 24 1,24-24-16,0 0 125,0 0-47,0 0-47,0 0-15,0 0 0,0 24-1,0-24 157,0 0-156,0 0-16,0 0 15,0 0 1,0 0 0,-1 0 62,1 0-78,0 0 31,0 0 0,0 0 63,0 0 172,0 0-251,0 0 16,0 0 16,-24-24-31,24 24-16,0 0 16,0 0-1,-24-24 1,24 24 15,-24-24-31,24 24 16,-24-24-1,24 24 1,-24-24 15,24 24-31,-24-24 31,24 0-15,-24 0 31,0 0-16,0 0 0,0 0 1,0 1-1,-24 23-15,24-24-16,-24 24 15,0 0-15,0 0 16,0-24-1,0 24 1,0 0 15,0 0 1,0 0-17,0 0 63,0 0-62,0 0 15,0 0 32,0 0-48,0 0 1,0 0 0,1 0 46,-1 0-31,0 0 1,0 0 14,0 0 17,0 0-32,0 0-15,0 0-1,0 0 32,0 0-31,0 0 62,0 0-62,0 0-1,0 0 63,0 0-46,0 0-17,0 0 17,0 0-17,0 0 79,24 24-78,-24-24-16,24 24 15,0-1 1,-24 1 15,24 0 0,0 0 16,0 0-31,0 0 15,0 0-15,0 0 31,0 0-32,24 0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65217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10-04T12:46:04.137"/>
    </inkml:context>
    <inkml:brush xml:id="br0">
      <inkml:brushProperty name="width" value="0.05292" units="cm"/>
      <inkml:brushProperty name="height" value="0.10583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630 16 0,'-24'0'250,"0"0"-235,-24 0-15,24 0 16,0 0-16,0 0 15,0 0 17,0 0-17,0 0 1,0 0 0,1 0-1,-1 0 1,0 0-1,0 0 64,0 0-79,0 0 15,0 0 1,0 0-16,0 0 15,0 0 1,0 0 15,0 0 47,0 0-31,24 24-31,-24 0 15,24 0-15,-24-24-1,24 23 1,0 1 0,0 0-1,0 0 1,0 0 15,0 0-15,0 0 78,0 0 46,0 0-124,0 0-1,0 0 1,0 0 0,0 0 15,0 0 31,0 0-30,0 0-17,24-24 220,0 0-220,0 0-15,24 0 16,-24 0-16,0 0 16,0 0-1,0 0 16,0 0 1,0 0 15,0 0 62,0 0-47,0 0-30,-1 0 30,1 0-31,0 0-31,0 0 16,0 0-16,0 0 31,0 0-15,0 0 0,0 0-16,0 0 15,0 0 1,0 0 15,0 0 16,0 0-16,0 0-15,0 0 62,-24-24-31,24 24-32,-24-24 1,24 24 0,-24-24 15,24 24-31,0 0 31,-24-24-15,0 0 62,24 0-62,-24 0-1,0 0 79,0 0 0,0 0-47,0 0-32,0 0 32,0 0 109,-24 0-93,0 0-48,0 1 1,0-1 15,24 0 1,-24 24-17,0 0 720,0 0-704,0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65217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10-04T12:46:10.393"/>
    </inkml:context>
    <inkml:brush xml:id="br0">
      <inkml:brushProperty name="width" value="0.05292" units="cm"/>
      <inkml:brushProperty name="height" value="0.10583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1224 96 0,'-24'0'516,"0"0"-501,0 0 1,0 0-16,0 0 15,0 0 32,0 0-15,0 0-17,0 0 32,0 0 16,0 0-48,0 0 1,0 0 156,24-24-141,-24 0 94,0 0-94,0 24 32,0 0 46,0 0-109,0 0 16,0 0-1,0 0-15,0 0 16,0 0 0,0 0-1,0 0-15,0 0 16,1 0-1,-1 0 17,0 0 30,0 0-46,0 0-16,0 0 15,0 0 1,0 0 15,0 0-15,0 0 46,0 0-30,0 0-32,0 0 15,0 0-15,0 0 32,0 0-17,0 0 1,0 0 62,0 0-62,0 0 30,0 0 95,0 0 47,24 24-173,0 0 1,0 0-1,-24-24 1,24 24 0,0 0-1,-24-24 1,24 24-16,0 0 31,-24-24 0,24 24 1,0 0-32,0 0 15,0 0 1,0 0 0,0 0-1,24-24 48,0 0-32,0 24-31,0-24 16,0 24-1,0-24 1,0 0-16,0 0 15,0 24-15,0-24 16,0 0 0,0 0-1,0 0-15,0 0 16,-24 24-16,24-24 16,0 23-1,0-23 16,0 0-15,0 0 0,0 0-16,0 24 15,0-24 1,0 0 15,0 24-15,-1-24 15,1 0-15,0 0-16,0 0 15,0 0 1,0 0 0,0 0 46,0 0-46,0 0-1,0 0-15,0 0 32,0 0-17,0 0 1,0-24 15,0 24 16,0 0-31,-24-24-16,24 24 15,-24-23 1,24 23-1,-24-24 1,24 24-16,-24-24 16,24 24-16,-24-24 15,24 24 32,0 0-31,0-24-16,-24 0 15,24 24-15,0-24 16,0 24-16,0-24 16,-1 0-1,1 24-15,-24-24 16,24 0-16,0 0 16,0 24-1,-24-24-15,24 24 16,0 0-1,0-24 1,0 24-16,0 0 31,-72 0 329,24 0-360,0 0 15,0 0 17,0 0-17,0 0-15,0 0 16,0 0 15,24-24-15,-23 24 15,-1 0-15,0-24-1,0 24 16,0 0 32,24-24-16,-24 24-32,0-24 1,0 24-16,24-24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59C648-7A36-4AD5-A142-736A1CF6DE66}" type="datetimeFigureOut">
              <a:rPr lang="de-DE" smtClean="0"/>
              <a:t>05.10.2021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D51782-B7D6-4003-AD25-85F16AF3235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1581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BBFB31-E43B-47D0-8763-12601195746A}" type="slidenum">
              <a:rPr/>
              <a:pPr/>
              <a:t>10</a:t>
            </a:fld>
            <a:endParaRPr lang="de-DE"/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 noProof="1"/>
          </a:p>
        </p:txBody>
      </p:sp>
    </p:spTree>
    <p:extLst>
      <p:ext uri="{BB962C8B-B14F-4D97-AF65-F5344CB8AC3E}">
        <p14:creationId xmlns:p14="http://schemas.microsoft.com/office/powerpoint/2010/main" val="1435003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BBFB31-E43B-47D0-8763-12601195746A}" type="slidenum">
              <a:rPr/>
              <a:pPr/>
              <a:t>11</a:t>
            </a:fld>
            <a:endParaRPr lang="de-DE"/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 noProof="1"/>
          </a:p>
        </p:txBody>
      </p:sp>
    </p:spTree>
    <p:extLst>
      <p:ext uri="{BB962C8B-B14F-4D97-AF65-F5344CB8AC3E}">
        <p14:creationId xmlns:p14="http://schemas.microsoft.com/office/powerpoint/2010/main" val="2650801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57FF4-3586-4E47-8DFD-528C879B78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4947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57FF4-3586-4E47-8DFD-528C879B78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9159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57FF4-3586-4E47-8DFD-528C879B78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46917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folie 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988D0D-25C0-4F51-8DED-9F843F346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2120" y="3016161"/>
            <a:ext cx="9144000" cy="1980000"/>
          </a:xfrm>
        </p:spPr>
        <p:txBody>
          <a:bodyPr anchor="b" anchorCtr="0"/>
          <a:lstStyle>
            <a:lvl1pPr algn="l">
              <a:lnSpc>
                <a:spcPts val="7500"/>
              </a:lnSpc>
              <a:defRPr sz="6375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Headline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B5D4646-EA1E-48FD-B381-4595202197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2120" y="4973944"/>
            <a:ext cx="9144000" cy="540000"/>
          </a:xfrm>
        </p:spPr>
        <p:txBody>
          <a:bodyPr anchor="b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3375" spc="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Referent: Max Mustermann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597245B-BA4E-4B92-BDCB-1C5120211A70}"/>
              </a:ext>
            </a:extLst>
          </p:cNvPr>
          <p:cNvSpPr/>
          <p:nvPr/>
        </p:nvSpPr>
        <p:spPr>
          <a:xfrm>
            <a:off x="432000" y="431797"/>
            <a:ext cx="11329200" cy="5328000"/>
          </a:xfrm>
          <a:prstGeom prst="rect">
            <a:avLst/>
          </a:prstGeom>
          <a:noFill/>
          <a:ln w="9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9061864E-0FF0-4A62-90F5-A3D2E42F6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784" y="6068146"/>
            <a:ext cx="1076844" cy="528157"/>
          </a:xfrm>
          <a:prstGeom prst="rect">
            <a:avLst/>
          </a:prstGeom>
        </p:spPr>
      </p:pic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C7386E9E-04FF-4253-B9E1-495442897A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10000" y="712800"/>
            <a:ext cx="4320000" cy="432000"/>
          </a:xfrm>
        </p:spPr>
        <p:txBody>
          <a:bodyPr/>
          <a:lstStyle>
            <a:lvl1pPr algn="r">
              <a:defRPr sz="3150" spc="0" baseline="0">
                <a:solidFill>
                  <a:schemeClr val="bg1"/>
                </a:solidFill>
                <a:latin typeface="Madera Medium" panose="020B0604020204020204" pitchFamily="34" charset="0"/>
              </a:defRPr>
            </a:lvl1pPr>
          </a:lstStyle>
          <a:p>
            <a:pPr lvl="0"/>
            <a:r>
              <a:rPr lang="de-DE" dirty="0"/>
              <a:t>04. Nov 2019</a:t>
            </a:r>
          </a:p>
        </p:txBody>
      </p:sp>
    </p:spTree>
    <p:extLst>
      <p:ext uri="{BB962C8B-B14F-4D97-AF65-F5344CB8AC3E}">
        <p14:creationId xmlns:p14="http://schemas.microsoft.com/office/powerpoint/2010/main" val="23617703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ld links und Tex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677576-DDFB-4F9F-8112-8CE845C73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186AB-F58B-4CEF-8D4C-7DAB07B7F1B2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4304424-C989-4535-AF68-34E5B16C3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40" y="6068146"/>
            <a:ext cx="1076842" cy="528157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839ED3A-0231-408A-A154-A79FD849682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77119" y="298056"/>
            <a:ext cx="5328000" cy="60300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3B7E2356-FD8D-4EDE-81DB-45382D25D62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380880"/>
            <a:ext cx="6096240" cy="5400000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7666979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oß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677576-DDFB-4F9F-8112-8CE845C73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186AB-F58B-4CEF-8D4C-7DAB07B7F1B2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4304424-C989-4535-AF68-34E5B16C3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40" y="6068146"/>
            <a:ext cx="1076842" cy="528157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3B7E2356-FD8D-4EDE-81DB-45382D25D62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5810400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9581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57FF4-3586-4E47-8DFD-528C879B78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1477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57FF4-3586-4E47-8DFD-528C879B78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4174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57FF4-3586-4E47-8DFD-528C879B78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2660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57FF4-3586-4E47-8DFD-528C879B78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9058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57FF4-3586-4E47-8DFD-528C879B78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0666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57FF4-3586-4E47-8DFD-528C879B78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7042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57FF4-3586-4E47-8DFD-528C879B78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3137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57FF4-3586-4E47-8DFD-528C879B78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4456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57FF4-3586-4E47-8DFD-528C879B78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0887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13" Type="http://schemas.openxmlformats.org/officeDocument/2006/relationships/customXml" Target="../ink/ink5.xml"/><Relationship Id="rId18" Type="http://schemas.openxmlformats.org/officeDocument/2006/relationships/image" Target="../media/image31.emf"/><Relationship Id="rId3" Type="http://schemas.openxmlformats.org/officeDocument/2006/relationships/image" Target="../media/image23.PNG"/><Relationship Id="rId21" Type="http://schemas.openxmlformats.org/officeDocument/2006/relationships/customXml" Target="../ink/ink9.xml"/><Relationship Id="rId7" Type="http://schemas.openxmlformats.org/officeDocument/2006/relationships/customXml" Target="../ink/ink2.xml"/><Relationship Id="rId12" Type="http://schemas.openxmlformats.org/officeDocument/2006/relationships/image" Target="../media/image28.emf"/><Relationship Id="rId17" Type="http://schemas.openxmlformats.org/officeDocument/2006/relationships/customXml" Target="../ink/ink7.xml"/><Relationship Id="rId2" Type="http://schemas.openxmlformats.org/officeDocument/2006/relationships/image" Target="../media/image22.PNG"/><Relationship Id="rId16" Type="http://schemas.openxmlformats.org/officeDocument/2006/relationships/image" Target="../media/image30.emf"/><Relationship Id="rId20" Type="http://schemas.openxmlformats.org/officeDocument/2006/relationships/image" Target="../media/image32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emf"/><Relationship Id="rId11" Type="http://schemas.openxmlformats.org/officeDocument/2006/relationships/customXml" Target="../ink/ink4.xml"/><Relationship Id="rId24" Type="http://schemas.openxmlformats.org/officeDocument/2006/relationships/image" Target="../media/image34.emf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10" Type="http://schemas.openxmlformats.org/officeDocument/2006/relationships/image" Target="../media/image27.emf"/><Relationship Id="rId19" Type="http://schemas.openxmlformats.org/officeDocument/2006/relationships/customXml" Target="../ink/ink8.xml"/><Relationship Id="rId4" Type="http://schemas.openxmlformats.org/officeDocument/2006/relationships/image" Target="../media/image24.emf"/><Relationship Id="rId9" Type="http://schemas.openxmlformats.org/officeDocument/2006/relationships/customXml" Target="../ink/ink3.xml"/><Relationship Id="rId14" Type="http://schemas.openxmlformats.org/officeDocument/2006/relationships/image" Target="../media/image29.emf"/><Relationship Id="rId22" Type="http://schemas.openxmlformats.org/officeDocument/2006/relationships/image" Target="../media/image33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1.png"/><Relationship Id="rId4" Type="http://schemas.openxmlformats.org/officeDocument/2006/relationships/image" Target="../media/image33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99A323-BF7F-49B9-8223-36369A1C8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28950" y="1704974"/>
            <a:ext cx="8524995" cy="2200275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3200" dirty="0" smtClean="0">
                <a:solidFill>
                  <a:srgbClr val="0070C0"/>
                </a:solidFill>
                <a:latin typeface="KSW Celeste" panose="02000503070000020003" pitchFamily="2" charset="0"/>
              </a:rPr>
              <a:t>Vom </a:t>
            </a:r>
            <a:r>
              <a:rPr lang="de-DE" sz="3200" dirty="0">
                <a:solidFill>
                  <a:srgbClr val="0070C0"/>
                </a:solidFill>
                <a:latin typeface="KSW Celeste" panose="02000503070000020003" pitchFamily="2" charset="0"/>
              </a:rPr>
              <a:t>Buch zur digitalen </a:t>
            </a:r>
            <a:r>
              <a:rPr lang="de-DE" sz="3200" dirty="0" smtClean="0">
                <a:solidFill>
                  <a:srgbClr val="0070C0"/>
                </a:solidFill>
                <a:latin typeface="KSW Celeste" panose="02000503070000020003" pitchFamily="2" charset="0"/>
              </a:rPr>
              <a:t>Plattform. </a:t>
            </a:r>
            <a:br>
              <a:rPr lang="de-DE" sz="3200" dirty="0" smtClean="0">
                <a:solidFill>
                  <a:srgbClr val="0070C0"/>
                </a:solidFill>
                <a:latin typeface="KSW Celeste" panose="02000503070000020003" pitchFamily="2" charset="0"/>
              </a:rPr>
            </a:br>
            <a:r>
              <a:rPr lang="de-DE" sz="3200" dirty="0" smtClean="0">
                <a:solidFill>
                  <a:srgbClr val="0070C0"/>
                </a:solidFill>
                <a:latin typeface="KSW Celeste" panose="02000503070000020003" pitchFamily="2" charset="0"/>
              </a:rPr>
              <a:t>Briefe </a:t>
            </a:r>
            <a:r>
              <a:rPr lang="de-DE" sz="3200" dirty="0">
                <a:solidFill>
                  <a:srgbClr val="0070C0"/>
                </a:solidFill>
                <a:latin typeface="KSW Celeste" panose="02000503070000020003" pitchFamily="2" charset="0"/>
              </a:rPr>
              <a:t>an Goethe in den </a:t>
            </a:r>
            <a:r>
              <a:rPr lang="de-DE" sz="3200" dirty="0" smtClean="0">
                <a:solidFill>
                  <a:srgbClr val="0070C0"/>
                </a:solidFill>
                <a:latin typeface="KSW Celeste" panose="02000503070000020003" pitchFamily="2" charset="0"/>
              </a:rPr>
              <a:t/>
            </a:r>
            <a:br>
              <a:rPr lang="de-DE" sz="3200" dirty="0" smtClean="0">
                <a:solidFill>
                  <a:srgbClr val="0070C0"/>
                </a:solidFill>
                <a:latin typeface="KSW Celeste" panose="02000503070000020003" pitchFamily="2" charset="0"/>
              </a:rPr>
            </a:br>
            <a:r>
              <a:rPr lang="de-DE" sz="3200" dirty="0" smtClean="0">
                <a:solidFill>
                  <a:srgbClr val="0070C0"/>
                </a:solidFill>
                <a:latin typeface="KSW Celeste" panose="02000503070000020003" pitchFamily="2" charset="0"/>
              </a:rPr>
              <a:t>„PROPYLÄEN. </a:t>
            </a:r>
            <a:r>
              <a:rPr lang="de-DE" sz="3200" dirty="0">
                <a:solidFill>
                  <a:srgbClr val="0070C0"/>
                </a:solidFill>
                <a:latin typeface="KSW Celeste" panose="02000503070000020003" pitchFamily="2" charset="0"/>
              </a:rPr>
              <a:t>Goethes </a:t>
            </a:r>
            <a:r>
              <a:rPr lang="de-DE" sz="3200" dirty="0" err="1" smtClean="0">
                <a:solidFill>
                  <a:srgbClr val="0070C0"/>
                </a:solidFill>
                <a:latin typeface="KSW Celeste" panose="02000503070000020003" pitchFamily="2" charset="0"/>
              </a:rPr>
              <a:t>Biographica</a:t>
            </a:r>
            <a:r>
              <a:rPr lang="de-DE" sz="3200" dirty="0" smtClean="0">
                <a:solidFill>
                  <a:srgbClr val="0070C0"/>
                </a:solidFill>
                <a:latin typeface="KSW Celeste" panose="02000503070000020003" pitchFamily="2" charset="0"/>
              </a:rPr>
              <a:t>“.</a:t>
            </a:r>
            <a:br>
              <a:rPr lang="de-DE" sz="3200" dirty="0" smtClean="0">
                <a:solidFill>
                  <a:srgbClr val="0070C0"/>
                </a:solidFill>
                <a:latin typeface="KSW Celeste" panose="02000503070000020003" pitchFamily="2" charset="0"/>
              </a:rPr>
            </a:br>
            <a:r>
              <a:rPr lang="de-DE" sz="3200" dirty="0" smtClean="0">
                <a:solidFill>
                  <a:srgbClr val="0070C0"/>
                </a:solidFill>
                <a:latin typeface="KSW Celeste" panose="02000503070000020003" pitchFamily="2" charset="0"/>
              </a:rPr>
              <a:t>Ein </a:t>
            </a:r>
            <a:r>
              <a:rPr lang="de-DE" sz="3200" dirty="0">
                <a:solidFill>
                  <a:srgbClr val="0070C0"/>
                </a:solidFill>
                <a:latin typeface="KSW Celeste" panose="02000503070000020003" pitchFamily="2" charset="0"/>
              </a:rPr>
              <a:t>Werkstattbericht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29FA9E2-FB81-4A1C-915B-7B0E587649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9945" y="4874974"/>
            <a:ext cx="9144000" cy="540000"/>
          </a:xfrm>
        </p:spPr>
        <p:txBody>
          <a:bodyPr>
            <a:normAutofit fontScale="25000" lnSpcReduction="20000"/>
          </a:bodyPr>
          <a:lstStyle/>
          <a:p>
            <a:pPr algn="r"/>
            <a:endParaRPr lang="de-DE" dirty="0" smtClean="0">
              <a:solidFill>
                <a:srgbClr val="0070C0"/>
              </a:solidFill>
              <a:latin typeface="Madera Medium" panose="020B0604020204020204" pitchFamily="34" charset="0"/>
            </a:endParaRPr>
          </a:p>
          <a:p>
            <a:pPr algn="r"/>
            <a:endParaRPr lang="de-DE" dirty="0">
              <a:solidFill>
                <a:srgbClr val="0070C0"/>
              </a:solidFill>
              <a:latin typeface="Madera Medium" panose="020B0604020204020204" pitchFamily="34" charset="0"/>
            </a:endParaRPr>
          </a:p>
          <a:p>
            <a:pPr algn="r"/>
            <a:endParaRPr lang="de-DE" dirty="0" smtClean="0">
              <a:solidFill>
                <a:srgbClr val="0070C0"/>
              </a:solidFill>
              <a:latin typeface="Madera Medium" panose="020B0604020204020204" pitchFamily="34" charset="0"/>
            </a:endParaRPr>
          </a:p>
          <a:p>
            <a:pPr algn="r"/>
            <a:endParaRPr lang="de-DE" dirty="0" smtClean="0">
              <a:solidFill>
                <a:srgbClr val="0070C0"/>
              </a:solidFill>
              <a:latin typeface="Madera Medium" panose="020B0604020204020204" pitchFamily="34" charset="0"/>
            </a:endParaRPr>
          </a:p>
          <a:p>
            <a:pPr algn="r"/>
            <a:endParaRPr lang="de-DE" dirty="0" smtClean="0">
              <a:solidFill>
                <a:srgbClr val="0070C0"/>
              </a:solidFill>
              <a:latin typeface="Madera Medium" panose="020B0604020204020204" pitchFamily="34" charset="0"/>
            </a:endParaRPr>
          </a:p>
          <a:p>
            <a:pPr algn="r"/>
            <a:endParaRPr lang="de-DE" dirty="0" smtClean="0">
              <a:solidFill>
                <a:srgbClr val="0070C0"/>
              </a:solidFill>
              <a:latin typeface="Madera Medium" panose="020B0604020204020204" pitchFamily="34" charset="0"/>
            </a:endParaRPr>
          </a:p>
          <a:p>
            <a:pPr algn="r"/>
            <a:endParaRPr lang="de-DE" dirty="0" smtClean="0">
              <a:solidFill>
                <a:srgbClr val="0070C0"/>
              </a:solidFill>
              <a:latin typeface="Madera Medium" panose="020B0604020204020204" pitchFamily="34" charset="0"/>
            </a:endParaRPr>
          </a:p>
          <a:p>
            <a:pPr algn="r"/>
            <a:r>
              <a:rPr lang="de-DE" sz="6400" dirty="0" smtClean="0">
                <a:solidFill>
                  <a:srgbClr val="0070C0"/>
                </a:solidFill>
                <a:latin typeface="KSW Celeste" panose="02000503070000020003" pitchFamily="2" charset="0"/>
              </a:rPr>
              <a:t>Hans-Werner Bartz (Mainzer Akademie der Wissenschaften und der Literatur),</a:t>
            </a:r>
          </a:p>
          <a:p>
            <a:pPr algn="r"/>
            <a:r>
              <a:rPr lang="de-DE" sz="6400" dirty="0" smtClean="0">
                <a:solidFill>
                  <a:srgbClr val="0070C0"/>
                </a:solidFill>
                <a:latin typeface="KSW Celeste" panose="02000503070000020003" pitchFamily="2" charset="0"/>
              </a:rPr>
              <a:t>Jenny </a:t>
            </a:r>
            <a:r>
              <a:rPr lang="de-DE" sz="6400" dirty="0" err="1" smtClean="0">
                <a:solidFill>
                  <a:srgbClr val="0070C0"/>
                </a:solidFill>
                <a:latin typeface="KSW Celeste" panose="02000503070000020003" pitchFamily="2" charset="0"/>
              </a:rPr>
              <a:t>Bryś</a:t>
            </a:r>
            <a:r>
              <a:rPr lang="de-DE" sz="6400" dirty="0" smtClean="0">
                <a:solidFill>
                  <a:srgbClr val="0070C0"/>
                </a:solidFill>
                <a:latin typeface="KSW Celeste" panose="02000503070000020003" pitchFamily="2" charset="0"/>
              </a:rPr>
              <a:t> und Christian Hain (Goethe- und Schiller-Archiv, Weimar</a:t>
            </a:r>
            <a:r>
              <a:rPr lang="de-DE" sz="4800" dirty="0" smtClean="0">
                <a:solidFill>
                  <a:srgbClr val="0070C0"/>
                </a:solidFill>
                <a:latin typeface="KSW Celeste" panose="02000503070000020003" pitchFamily="2" charset="0"/>
              </a:rPr>
              <a:t>)  </a:t>
            </a:r>
            <a:endParaRPr lang="de-DE" sz="4800" dirty="0">
              <a:solidFill>
                <a:srgbClr val="0070C0"/>
              </a:solidFill>
              <a:latin typeface="KSW Celeste" panose="02000503070000020003" pitchFamily="2" charset="0"/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881668E-9AD6-4BC9-BF5F-9DCF925AB1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dirty="0">
                <a:solidFill>
                  <a:srgbClr val="0070C0"/>
                </a:solidFill>
                <a:latin typeface="KSW Celeste" panose="02000503070000020003" pitchFamily="2" charset="0"/>
              </a:rPr>
              <a:t>5</a:t>
            </a:r>
            <a:r>
              <a:rPr lang="de-DE" dirty="0" smtClean="0">
                <a:solidFill>
                  <a:srgbClr val="0070C0"/>
                </a:solidFill>
                <a:latin typeface="KSW Celeste" panose="02000503070000020003" pitchFamily="2" charset="0"/>
              </a:rPr>
              <a:t>. Oktober 2021</a:t>
            </a:r>
            <a:endParaRPr lang="de-DE" dirty="0">
              <a:solidFill>
                <a:srgbClr val="0070C0"/>
              </a:solidFill>
              <a:latin typeface="KSW Celeste" panose="0200050307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77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92" b="27919"/>
          <a:stretch/>
        </p:blipFill>
        <p:spPr>
          <a:xfrm>
            <a:off x="0" y="-1"/>
            <a:ext cx="12237743" cy="4325112"/>
          </a:xfrm>
          <a:prstGeom prst="rect">
            <a:avLst/>
          </a:prstGeom>
        </p:spPr>
      </p:pic>
      <p:sp>
        <p:nvSpPr>
          <p:cNvPr id="3" name="Rectangle 5"/>
          <p:cNvSpPr txBox="1">
            <a:spLocks noChangeArrowheads="1"/>
          </p:cNvSpPr>
          <p:nvPr/>
        </p:nvSpPr>
        <p:spPr>
          <a:xfrm>
            <a:off x="2318301" y="4324778"/>
            <a:ext cx="7601139" cy="2031572"/>
          </a:xfrm>
          <a:prstGeom prst="rect">
            <a:avLst/>
          </a:prstGeom>
          <a:noFill/>
        </p:spPr>
        <p:txBody>
          <a:bodyPr anchor="t" anchorCtr="0"/>
          <a:lstStyle>
            <a:lvl1pPr marL="0" indent="0" algn="l" defTabSz="914400" rtl="0" eaLnBrk="1" latinLnBrk="0" hangingPunct="1">
              <a:lnSpc>
                <a:spcPts val="2775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sz="1875" kern="1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169200" algn="l" defTabSz="914400" rtl="0" eaLnBrk="1" latinLnBrk="0" hangingPunct="1">
              <a:lnSpc>
                <a:spcPts val="277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75" kern="1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775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75" kern="1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775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75" kern="1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775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75" kern="1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de-DE" sz="2000" dirty="0" smtClean="0">
                <a:latin typeface="KSW Celeste" panose="02000503070000020003" pitchFamily="2" charset="0"/>
              </a:rPr>
              <a:t>        PROPYLÄEN</a:t>
            </a:r>
            <a:r>
              <a:rPr lang="de-DE" sz="2000" dirty="0">
                <a:latin typeface="KSW Celeste" panose="02000503070000020003" pitchFamily="2" charset="0"/>
              </a:rPr>
              <a:t>. Forschungsplattform zu Goethes </a:t>
            </a:r>
            <a:r>
              <a:rPr lang="de-DE" sz="2000" dirty="0" err="1">
                <a:latin typeface="KSW Celeste" panose="02000503070000020003" pitchFamily="2" charset="0"/>
              </a:rPr>
              <a:t>Biographica</a:t>
            </a:r>
            <a:r>
              <a:rPr lang="de-DE" sz="3200" noProof="1">
                <a:solidFill>
                  <a:srgbClr val="0070C0"/>
                </a:solidFill>
              </a:rPr>
              <a:t>	</a:t>
            </a:r>
            <a:endParaRPr lang="de-DE" sz="1800" noProof="1" smtClean="0">
              <a:latin typeface="KSW Celeste" panose="02000503070000020003" pitchFamily="2" charset="0"/>
            </a:endParaRPr>
          </a:p>
          <a:p>
            <a:pPr marL="1885950" lvl="3" indent="-285750">
              <a:lnSpc>
                <a:spcPct val="100000"/>
              </a:lnSpc>
            </a:pPr>
            <a:r>
              <a:rPr lang="de-DE" sz="1800" noProof="1" smtClean="0">
                <a:latin typeface="KSW Celeste" panose="02000503070000020003" pitchFamily="2" charset="0"/>
              </a:rPr>
              <a:t>Goethe Briefe. Historisch-kritische Ausgabe</a:t>
            </a:r>
          </a:p>
          <a:p>
            <a:pPr marL="1885950" lvl="3" indent="-285750">
              <a:lnSpc>
                <a:spcPct val="100000"/>
              </a:lnSpc>
            </a:pPr>
            <a:r>
              <a:rPr lang="de-DE" sz="1800" noProof="1" smtClean="0">
                <a:latin typeface="KSW Celeste" panose="02000503070000020003" pitchFamily="2" charset="0"/>
              </a:rPr>
              <a:t>Tagebücher. Historisch-kritische Ausgabe</a:t>
            </a:r>
          </a:p>
          <a:p>
            <a:pPr marL="1885950" lvl="3" indent="-285750">
              <a:lnSpc>
                <a:spcPct val="100000"/>
              </a:lnSpc>
            </a:pPr>
            <a:r>
              <a:rPr lang="de-DE" sz="1800" noProof="1" smtClean="0">
                <a:latin typeface="KSW Celeste" panose="02000503070000020003" pitchFamily="2" charset="0"/>
              </a:rPr>
              <a:t>Briefe an Goethe. Gesamtausgabe in Regestform</a:t>
            </a:r>
          </a:p>
          <a:p>
            <a:pPr marL="1885950" lvl="3" indent="-285750">
              <a:lnSpc>
                <a:spcPct val="100000"/>
              </a:lnSpc>
            </a:pPr>
            <a:r>
              <a:rPr lang="de-DE" sz="1800" noProof="1" smtClean="0">
                <a:latin typeface="KSW Celeste" panose="02000503070000020003" pitchFamily="2" charset="0"/>
              </a:rPr>
              <a:t>Goethe</a:t>
            </a:r>
            <a:r>
              <a:rPr lang="de-DE" sz="1800" noProof="1">
                <a:latin typeface="KSW Celeste" panose="02000503070000020003" pitchFamily="2" charset="0"/>
              </a:rPr>
              <a:t>. Begegnungen und </a:t>
            </a:r>
            <a:r>
              <a:rPr lang="de-DE" sz="1800" noProof="1" smtClean="0">
                <a:latin typeface="KSW Celeste" panose="02000503070000020003" pitchFamily="2" charset="0"/>
              </a:rPr>
              <a:t>Gespräche</a:t>
            </a:r>
            <a:endParaRPr lang="de-DE" sz="1800" noProof="1">
              <a:latin typeface="KSW Celeste" panose="02000503070000020003" pitchFamily="2" charset="0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de-DE" sz="600" noProof="1" smtClean="0">
              <a:solidFill>
                <a:srgbClr val="0070C0"/>
              </a:solidFill>
              <a:latin typeface="Madera Medium" panose="020B0604020204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186AB-F58B-4CEF-8D4C-7DAB07B7F1B2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508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92" b="27919"/>
          <a:stretch/>
        </p:blipFill>
        <p:spPr>
          <a:xfrm>
            <a:off x="0" y="0"/>
            <a:ext cx="12237743" cy="4325112"/>
          </a:xfrm>
          <a:prstGeom prst="rect">
            <a:avLst/>
          </a:prstGeom>
        </p:spPr>
      </p:pic>
      <p:sp>
        <p:nvSpPr>
          <p:cNvPr id="3" name="Rectangle 5"/>
          <p:cNvSpPr txBox="1">
            <a:spLocks noChangeArrowheads="1"/>
          </p:cNvSpPr>
          <p:nvPr/>
        </p:nvSpPr>
        <p:spPr>
          <a:xfrm>
            <a:off x="1556085" y="4453449"/>
            <a:ext cx="10473111" cy="2031572"/>
          </a:xfrm>
          <a:prstGeom prst="rect">
            <a:avLst/>
          </a:prstGeom>
          <a:noFill/>
        </p:spPr>
        <p:txBody>
          <a:bodyPr anchor="t" anchorCtr="0"/>
          <a:lstStyle>
            <a:lvl1pPr marL="0" indent="0" algn="l" defTabSz="914400" rtl="0" eaLnBrk="1" latinLnBrk="0" hangingPunct="1">
              <a:lnSpc>
                <a:spcPts val="2775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sz="1875" kern="1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169200" algn="l" defTabSz="914400" rtl="0" eaLnBrk="1" latinLnBrk="0" hangingPunct="1">
              <a:lnSpc>
                <a:spcPts val="277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75" kern="1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775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75" kern="1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775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75" kern="1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775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75" kern="1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0"/>
              </a:spcAft>
            </a:pPr>
            <a:endParaRPr lang="de-DE" sz="3200" dirty="0" smtClean="0"/>
          </a:p>
        </p:txBody>
      </p:sp>
      <p:sp>
        <p:nvSpPr>
          <p:cNvPr id="7" name="Rechteck 6"/>
          <p:cNvSpPr/>
          <p:nvPr/>
        </p:nvSpPr>
        <p:spPr>
          <a:xfrm>
            <a:off x="0" y="0"/>
            <a:ext cx="4219074" cy="43251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5382374" y="0"/>
            <a:ext cx="3424741" cy="43251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9689432" y="0"/>
            <a:ext cx="2548311" cy="43251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tangle 5"/>
          <p:cNvSpPr txBox="1">
            <a:spLocks noChangeArrowheads="1"/>
          </p:cNvSpPr>
          <p:nvPr/>
        </p:nvSpPr>
        <p:spPr>
          <a:xfrm>
            <a:off x="2318400" y="4456950"/>
            <a:ext cx="7601139" cy="1745227"/>
          </a:xfrm>
          <a:prstGeom prst="rect">
            <a:avLst/>
          </a:prstGeom>
          <a:noFill/>
        </p:spPr>
        <p:txBody>
          <a:bodyPr anchor="t" anchorCtr="0"/>
          <a:lstStyle>
            <a:lvl1pPr marL="0" indent="0" algn="l" defTabSz="914400" rtl="0" eaLnBrk="1" latinLnBrk="0" hangingPunct="1">
              <a:lnSpc>
                <a:spcPts val="2775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None/>
              <a:defRPr sz="1875" kern="1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169200" algn="l" defTabSz="914400" rtl="0" eaLnBrk="1" latinLnBrk="0" hangingPunct="1">
              <a:lnSpc>
                <a:spcPts val="277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75" kern="1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775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75" kern="1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775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75" kern="1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775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75" kern="1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de-DE" sz="2000" dirty="0" smtClean="0">
                <a:latin typeface="KSW Celeste" panose="02000503070000020003" pitchFamily="2" charset="0"/>
              </a:rPr>
              <a:t>        Briefe an Goethe in den PROPYLÄEN</a:t>
            </a:r>
            <a:endParaRPr lang="de-DE" sz="1800" noProof="1" smtClean="0">
              <a:latin typeface="KSW Celeste" panose="02000503070000020003" pitchFamily="2" charset="0"/>
            </a:endParaRPr>
          </a:p>
          <a:p>
            <a:pPr marL="1885950" lvl="3" indent="-285750">
              <a:lnSpc>
                <a:spcPct val="100000"/>
              </a:lnSpc>
            </a:pPr>
            <a:r>
              <a:rPr lang="de-DE" sz="1800" noProof="1" smtClean="0">
                <a:latin typeface="KSW Celeste" panose="02000503070000020003" pitchFamily="2" charset="0"/>
              </a:rPr>
              <a:t>Regesten und Register</a:t>
            </a:r>
          </a:p>
          <a:p>
            <a:pPr marL="1885950" lvl="3" indent="-285750">
              <a:lnSpc>
                <a:spcPct val="100000"/>
              </a:lnSpc>
            </a:pPr>
            <a:r>
              <a:rPr lang="de-DE" sz="1800" noProof="1" smtClean="0">
                <a:latin typeface="KSW Celeste" panose="02000503070000020003" pitchFamily="2" charset="0"/>
              </a:rPr>
              <a:t>Transkriptionen</a:t>
            </a:r>
          </a:p>
          <a:p>
            <a:pPr marL="1885950" lvl="3" indent="-285750">
              <a:lnSpc>
                <a:spcPct val="100000"/>
              </a:lnSpc>
            </a:pPr>
            <a:r>
              <a:rPr lang="de-DE" sz="1800" noProof="1" smtClean="0">
                <a:latin typeface="KSW Celeste" panose="02000503070000020003" pitchFamily="2" charset="0"/>
              </a:rPr>
              <a:t>Digitalisate der Briefe</a:t>
            </a:r>
            <a:endParaRPr lang="de-DE" sz="600" noProof="1" smtClean="0">
              <a:solidFill>
                <a:srgbClr val="0070C0"/>
              </a:solidFill>
              <a:latin typeface="Madera Medium" panose="020B0604020204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186AB-F58B-4CEF-8D4C-7DAB07B7F1B2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510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8597"/>
            <a:ext cx="10922000" cy="5982605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186AB-F58B-4CEF-8D4C-7DAB07B7F1B2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116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l="314"/>
          <a:stretch/>
        </p:blipFill>
        <p:spPr>
          <a:xfrm>
            <a:off x="0" y="0"/>
            <a:ext cx="12211460" cy="5772150"/>
          </a:xfrm>
          <a:prstGeom prst="rect">
            <a:avLst/>
          </a:prstGeom>
        </p:spPr>
      </p:pic>
      <p:sp>
        <p:nvSpPr>
          <p:cNvPr id="2" name="Abgerundetes Rechteck 1"/>
          <p:cNvSpPr/>
          <p:nvPr/>
        </p:nvSpPr>
        <p:spPr>
          <a:xfrm>
            <a:off x="996112" y="882763"/>
            <a:ext cx="3756861" cy="188996"/>
          </a:xfrm>
          <a:prstGeom prst="roundRect">
            <a:avLst/>
          </a:prstGeom>
          <a:noFill/>
          <a:ln w="4127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Abgerundetes Rechteck 3"/>
          <p:cNvSpPr/>
          <p:nvPr/>
        </p:nvSpPr>
        <p:spPr>
          <a:xfrm>
            <a:off x="996112" y="5449803"/>
            <a:ext cx="2051886" cy="198521"/>
          </a:xfrm>
          <a:prstGeom prst="roundRect">
            <a:avLst/>
          </a:prstGeom>
          <a:noFill/>
          <a:ln w="4127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Abgerundetes Rechteck 4"/>
          <p:cNvSpPr/>
          <p:nvPr/>
        </p:nvSpPr>
        <p:spPr>
          <a:xfrm>
            <a:off x="996112" y="4350614"/>
            <a:ext cx="3756861" cy="188996"/>
          </a:xfrm>
          <a:prstGeom prst="roundRect">
            <a:avLst/>
          </a:prstGeom>
          <a:noFill/>
          <a:ln w="4127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s Rechteck 6"/>
          <p:cNvSpPr/>
          <p:nvPr/>
        </p:nvSpPr>
        <p:spPr>
          <a:xfrm>
            <a:off x="996113" y="328684"/>
            <a:ext cx="1147012" cy="200902"/>
          </a:xfrm>
          <a:prstGeom prst="roundRect">
            <a:avLst/>
          </a:prstGeom>
          <a:noFill/>
          <a:ln w="4127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3276600" y="5987018"/>
            <a:ext cx="87845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dirty="0">
                <a:latin typeface="KSW Celeste" panose="02000503070000020003" pitchFamily="2" charset="0"/>
              </a:rPr>
              <a:t>p</a:t>
            </a:r>
            <a:r>
              <a:rPr lang="de-DE" dirty="0" smtClean="0">
                <a:latin typeface="KSW Celeste" panose="02000503070000020003" pitchFamily="2" charset="0"/>
              </a:rPr>
              <a:t>rojektinternes </a:t>
            </a:r>
            <a:r>
              <a:rPr lang="de-DE" dirty="0" err="1" smtClean="0">
                <a:latin typeface="KSW Celeste" panose="02000503070000020003" pitchFamily="2" charset="0"/>
              </a:rPr>
              <a:t>Tagging</a:t>
            </a:r>
            <a:r>
              <a:rPr lang="de-DE" dirty="0" smtClean="0">
                <a:latin typeface="KSW Celeste" panose="02000503070000020003" pitchFamily="2" charset="0"/>
              </a:rPr>
              <a:t> für die PROPYLÄEN-Plattform</a:t>
            </a:r>
            <a:endParaRPr lang="de-DE" dirty="0">
              <a:latin typeface="KSW Celeste" panose="02000503070000020003" pitchFamily="2" charset="0"/>
            </a:endParaRPr>
          </a:p>
        </p:txBody>
      </p:sp>
      <p:sp>
        <p:nvSpPr>
          <p:cNvPr id="9" name="Abgerundetes Rechteck 8"/>
          <p:cNvSpPr/>
          <p:nvPr/>
        </p:nvSpPr>
        <p:spPr>
          <a:xfrm>
            <a:off x="996113" y="3828636"/>
            <a:ext cx="1147012" cy="200902"/>
          </a:xfrm>
          <a:prstGeom prst="roundRect">
            <a:avLst/>
          </a:prstGeom>
          <a:noFill/>
          <a:ln w="4127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186AB-F58B-4CEF-8D4C-7DAB07B7F1B2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444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847725"/>
            <a:ext cx="3886200" cy="46482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847725"/>
            <a:ext cx="3848100" cy="463867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276600" y="5987018"/>
            <a:ext cx="87845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dirty="0">
                <a:latin typeface="KSW Celeste" panose="02000503070000020003" pitchFamily="2" charset="0"/>
              </a:rPr>
              <a:t>Adam Friedrich </a:t>
            </a:r>
            <a:r>
              <a:rPr lang="de-DE" dirty="0" smtClean="0">
                <a:latin typeface="KSW Celeste" panose="02000503070000020003" pitchFamily="2" charset="0"/>
              </a:rPr>
              <a:t>Oeser an Goethe, Leipzig, 16.1.1777, RA 1/78a+</a:t>
            </a:r>
            <a:endParaRPr lang="de-DE" dirty="0">
              <a:latin typeface="KSW Celeste" panose="02000503070000020003" pitchFamily="2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186AB-F58B-4CEF-8D4C-7DAB07B7F1B2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232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99A323-BF7F-49B9-8223-36369A1C8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28950" y="1272209"/>
            <a:ext cx="8524995" cy="4532243"/>
          </a:xfrm>
        </p:spPr>
        <p:txBody>
          <a:bodyPr>
            <a:noAutofit/>
          </a:bodyPr>
          <a:lstStyle/>
          <a:p>
            <a:pPr marL="342900" indent="-342900"/>
            <a:r>
              <a:rPr lang="de-DE" sz="3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/>
            </a:r>
            <a:br>
              <a:rPr lang="de-DE" sz="3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</a:br>
            <a:endParaRPr lang="de-DE" sz="3200" dirty="0">
              <a:solidFill>
                <a:srgbClr val="0070C0"/>
              </a:solidFill>
              <a:latin typeface="KSW Celeste" panose="02000503070000020003" pitchFamily="2" charset="0"/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881668E-9AD6-4BC9-BF5F-9DCF925AB1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79304" y="516836"/>
            <a:ext cx="8050696" cy="4903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3200" b="1" dirty="0" smtClean="0">
                <a:solidFill>
                  <a:srgbClr val="0070C0"/>
                </a:solidFill>
                <a:latin typeface="KSW Celeste" panose="02000503070000020003" pitchFamily="2" charset="0"/>
              </a:rPr>
              <a:t>Die Transkriptionen der Briefe an Goethe</a:t>
            </a:r>
            <a:endParaRPr lang="de-DE" sz="3200" b="1" dirty="0">
              <a:solidFill>
                <a:srgbClr val="0070C0"/>
              </a:solidFill>
              <a:latin typeface="KSW Celeste" panose="02000503070000020003" pitchFamily="2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4267200" y="1179444"/>
            <a:ext cx="8375374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000" dirty="0" smtClean="0">
                <a:latin typeface="KSW Celeste" panose="02000503070000020003" pitchFamily="2" charset="0"/>
              </a:rPr>
              <a:t>Bereicherung der RA um Transkriptionen &amp;</a:t>
            </a:r>
          </a:p>
          <a:p>
            <a:r>
              <a:rPr lang="de-DE" sz="2000" dirty="0">
                <a:latin typeface="KSW Celeste" panose="02000503070000020003" pitchFamily="2" charset="0"/>
              </a:rPr>
              <a:t> </a:t>
            </a:r>
            <a:r>
              <a:rPr lang="de-DE" sz="2000" dirty="0" smtClean="0">
                <a:latin typeface="KSW Celeste" panose="02000503070000020003" pitchFamily="2" charset="0"/>
              </a:rPr>
              <a:t>    </a:t>
            </a:r>
            <a:r>
              <a:rPr lang="de-DE" sz="2000" dirty="0" err="1" smtClean="0">
                <a:latin typeface="KSW Celeste" panose="02000503070000020003" pitchFamily="2" charset="0"/>
              </a:rPr>
              <a:t>Digitalisate</a:t>
            </a:r>
            <a:r>
              <a:rPr lang="de-DE" sz="2000" dirty="0" smtClean="0">
                <a:latin typeface="KSW Celeste" panose="02000503070000020003" pitchFamily="2" charset="0"/>
              </a:rPr>
              <a:t> für Online-Edition (Propyläen)</a:t>
            </a:r>
          </a:p>
          <a:p>
            <a:pPr marL="285750" indent="-285750">
              <a:buFontTx/>
              <a:buChar char="-"/>
            </a:pPr>
            <a:r>
              <a:rPr lang="de-DE" sz="2000" dirty="0" smtClean="0">
                <a:latin typeface="KSW Celeste" panose="02000503070000020003" pitchFamily="2" charset="0"/>
              </a:rPr>
              <a:t>Systematische Arbeit in Zeitscheiben – aktuell 1786-1797</a:t>
            </a:r>
          </a:p>
          <a:p>
            <a:pPr marL="285750" indent="-285750">
              <a:buFontTx/>
              <a:buChar char="-"/>
            </a:pPr>
            <a:r>
              <a:rPr lang="de-DE" sz="2000" dirty="0" smtClean="0">
                <a:latin typeface="KSW Celeste" panose="02000503070000020003" pitchFamily="2" charset="0"/>
              </a:rPr>
              <a:t>Erfassung der Briefe mit TUSTEP (</a:t>
            </a:r>
            <a:r>
              <a:rPr lang="de-DE" sz="2000" dirty="0" err="1" smtClean="0">
                <a:latin typeface="KSW Celeste" panose="02000503070000020003" pitchFamily="2" charset="0"/>
              </a:rPr>
              <a:t>volltext.nam</a:t>
            </a:r>
            <a:r>
              <a:rPr lang="de-DE" sz="2000" dirty="0" smtClean="0">
                <a:latin typeface="KSW Celeste" panose="02000503070000020003" pitchFamily="2" charset="0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de-DE" sz="2000" dirty="0" smtClean="0">
                <a:latin typeface="KSW Celeste" panose="02000503070000020003" pitchFamily="2" charset="0"/>
              </a:rPr>
              <a:t>Kodierung der Textstrukturen: hybrid: XML/TEI und TUSTEP</a:t>
            </a:r>
          </a:p>
          <a:p>
            <a:pPr marL="285750" indent="-285750">
              <a:buFontTx/>
              <a:buChar char="-"/>
            </a:pPr>
            <a:r>
              <a:rPr lang="de-DE" sz="2000" dirty="0" smtClean="0">
                <a:latin typeface="KSW Celeste" panose="02000503070000020003" pitchFamily="2" charset="0"/>
              </a:rPr>
              <a:t>Vereinfachte Textkonstruktion, reduzierte Auszeichnungen,</a:t>
            </a:r>
          </a:p>
          <a:p>
            <a:r>
              <a:rPr lang="de-DE" sz="2000" dirty="0" smtClean="0">
                <a:latin typeface="KSW Celeste" panose="02000503070000020003" pitchFamily="2" charset="0"/>
              </a:rPr>
              <a:t>     kein textkritischer Apparat</a:t>
            </a:r>
          </a:p>
          <a:p>
            <a:r>
              <a:rPr lang="de-DE" sz="2000" dirty="0" smtClean="0">
                <a:latin typeface="KSW Celeste" panose="02000503070000020003" pitchFamily="2" charset="0"/>
              </a:rPr>
              <a:t> </a:t>
            </a:r>
            <a:r>
              <a:rPr lang="de-DE" sz="2000" dirty="0" smtClean="0">
                <a:latin typeface="KSW Celeste" panose="02000503070000020003" pitchFamily="2" charset="0"/>
                <a:cs typeface="Arial" panose="020B0604020202020204" pitchFamily="34" charset="0"/>
              </a:rPr>
              <a:t>→ gut lesbarer, vom Schreiber intendierter Text,</a:t>
            </a:r>
          </a:p>
          <a:p>
            <a:r>
              <a:rPr lang="de-DE" sz="2000" dirty="0">
                <a:latin typeface="KSW Celeste" panose="02000503070000020003" pitchFamily="2" charset="0"/>
                <a:cs typeface="Arial" panose="020B0604020202020204" pitchFamily="34" charset="0"/>
              </a:rPr>
              <a:t> </a:t>
            </a:r>
            <a:r>
              <a:rPr lang="de-DE" sz="2000" dirty="0" smtClean="0">
                <a:latin typeface="KSW Celeste" panose="02000503070000020003" pitchFamily="2" charset="0"/>
                <a:cs typeface="Arial" panose="020B0604020202020204" pitchFamily="34" charset="0"/>
              </a:rPr>
              <a:t>     keine Nachbildung der Handschrift</a:t>
            </a:r>
          </a:p>
          <a:p>
            <a:endParaRPr lang="de-DE" sz="2000" dirty="0" smtClean="0">
              <a:latin typeface="KSW Celeste" panose="02000503070000020003" pitchFamily="2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de-DE" sz="2000" dirty="0" smtClean="0">
                <a:latin typeface="KSW Celeste" panose="02000503070000020003" pitchFamily="2" charset="0"/>
                <a:cs typeface="Arial" panose="020B0604020202020204" pitchFamily="34" charset="0"/>
              </a:rPr>
              <a:t>vgl. zu Textgrundlage, Textgestaltung und Richtlinien</a:t>
            </a:r>
          </a:p>
          <a:p>
            <a:r>
              <a:rPr lang="de-DE" sz="2000" dirty="0">
                <a:latin typeface="KSW Celeste" panose="02000503070000020003" pitchFamily="2" charset="0"/>
                <a:cs typeface="Arial" panose="020B0604020202020204" pitchFamily="34" charset="0"/>
              </a:rPr>
              <a:t> </a:t>
            </a:r>
            <a:r>
              <a:rPr lang="de-DE" sz="2000" dirty="0" smtClean="0">
                <a:latin typeface="KSW Celeste" panose="02000503070000020003" pitchFamily="2" charset="0"/>
                <a:cs typeface="Arial" panose="020B0604020202020204" pitchFamily="34" charset="0"/>
              </a:rPr>
              <a:t>    der Online-Edition:</a:t>
            </a:r>
          </a:p>
          <a:p>
            <a:r>
              <a:rPr lang="de-DE" sz="2000" dirty="0">
                <a:latin typeface="KSW Celeste" panose="02000503070000020003" pitchFamily="2" charset="0"/>
                <a:cs typeface="Arial" panose="020B0604020202020204" pitchFamily="34" charset="0"/>
              </a:rPr>
              <a:t> </a:t>
            </a:r>
            <a:r>
              <a:rPr lang="de-DE" sz="2000" dirty="0" smtClean="0">
                <a:latin typeface="KSW Celeste" panose="02000503070000020003" pitchFamily="2" charset="0"/>
                <a:cs typeface="Arial" panose="020B0604020202020204" pitchFamily="34" charset="0"/>
              </a:rPr>
              <a:t>    </a:t>
            </a:r>
            <a:r>
              <a:rPr lang="de-DE" sz="2000" i="1" dirty="0" smtClean="0">
                <a:solidFill>
                  <a:srgbClr val="00B0F0"/>
                </a:solidFill>
                <a:latin typeface="KSW Celeste" panose="02000503070000020003" pitchFamily="2" charset="0"/>
              </a:rPr>
              <a:t>http</a:t>
            </a:r>
            <a:r>
              <a:rPr lang="de-DE" sz="2000" i="1" dirty="0">
                <a:solidFill>
                  <a:srgbClr val="00B0F0"/>
                </a:solidFill>
                <a:latin typeface="KSW Celeste" panose="02000503070000020003" pitchFamily="2" charset="0"/>
              </a:rPr>
              <a:t>://www.denkstroeme.de/heft-22/s_59-72_brys-haefner</a:t>
            </a:r>
            <a:endParaRPr lang="de-DE" sz="2000" dirty="0">
              <a:solidFill>
                <a:srgbClr val="00B0F0"/>
              </a:solidFill>
              <a:latin typeface="KSW Celeste" panose="02000503070000020003" pitchFamily="2" charset="0"/>
            </a:endParaRPr>
          </a:p>
          <a:p>
            <a:pPr marL="285750" indent="-285750">
              <a:buFontTx/>
              <a:buChar char="-"/>
            </a:pPr>
            <a:r>
              <a:rPr lang="de-DE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e-DE" sz="2000" dirty="0" smtClean="0"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endParaRPr lang="de-DE" dirty="0" smtClean="0"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endParaRPr lang="de-DE" dirty="0" smtClean="0"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endParaRPr lang="de-DE" dirty="0" smtClean="0"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endParaRPr lang="de-DE" dirty="0" smtClean="0"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endParaRPr lang="de-DE" dirty="0" smtClean="0">
              <a:solidFill>
                <a:srgbClr val="0070C0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234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3"/>
          </p:nvPr>
        </p:nvSpPr>
        <p:spPr>
          <a:xfrm>
            <a:off x="379562" y="1811546"/>
            <a:ext cx="11425557" cy="4114801"/>
          </a:xfrm>
        </p:spPr>
        <p:txBody>
          <a:bodyPr>
            <a:normAutofit/>
          </a:bodyPr>
          <a:lstStyle/>
          <a:p>
            <a:endParaRPr lang="de-DE" b="1" dirty="0" smtClean="0">
              <a:latin typeface="KSW Celeste" panose="02000503070000020003" pitchFamily="2" charset="0"/>
            </a:endParaRPr>
          </a:p>
          <a:p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827" y="3337589"/>
            <a:ext cx="6749562" cy="3520411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850" y="438707"/>
            <a:ext cx="6202973" cy="2881772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219808" y="455817"/>
            <a:ext cx="4317023" cy="557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483" y="140678"/>
            <a:ext cx="4476007" cy="5785669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5105895" y="0"/>
            <a:ext cx="6709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0070C0"/>
                </a:solidFill>
                <a:latin typeface="KSW Celeste" panose="02000503070000020003" pitchFamily="2" charset="0"/>
              </a:rPr>
              <a:t>Transkription des Briefes von A. F. Oeser vom 16.1.1777 (RA 1/78a+)</a:t>
            </a:r>
            <a:endParaRPr lang="de-DE" dirty="0">
              <a:solidFill>
                <a:srgbClr val="0070C0"/>
              </a:solidFill>
              <a:latin typeface="KSW Celeste" panose="02000503070000020003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" name="Freihand 21"/>
              <p14:cNvContentPartPr/>
              <p14:nvPr/>
            </p14:nvContentPartPr>
            <p14:xfrm>
              <a:off x="276018" y="448417"/>
              <a:ext cx="414360" cy="0"/>
            </p14:xfrm>
          </p:contentPart>
        </mc:Choice>
        <mc:Fallback xmlns="">
          <p:pic>
            <p:nvPicPr>
              <p:cNvPr id="22" name="Freihand 2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0"/>
                <a:ext cx="41436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6" name="Freihand 25"/>
              <p14:cNvContentPartPr/>
              <p14:nvPr/>
            </p14:nvContentPartPr>
            <p14:xfrm>
              <a:off x="310578" y="5943457"/>
              <a:ext cx="371160" cy="0"/>
            </p14:xfrm>
          </p:contentPart>
        </mc:Choice>
        <mc:Fallback xmlns="">
          <p:pic>
            <p:nvPicPr>
              <p:cNvPr id="26" name="Freihand 2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0" y="0"/>
                <a:ext cx="37116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9" name="Freihand 28"/>
              <p14:cNvContentPartPr/>
              <p14:nvPr/>
            </p14:nvContentPartPr>
            <p14:xfrm>
              <a:off x="284658" y="3082897"/>
              <a:ext cx="612720" cy="24480"/>
            </p14:xfrm>
          </p:contentPart>
        </mc:Choice>
        <mc:Fallback xmlns="">
          <p:pic>
            <p:nvPicPr>
              <p:cNvPr id="29" name="Freihand 2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0258" y="3054457"/>
                <a:ext cx="6415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0" name="Freihand 29"/>
              <p14:cNvContentPartPr/>
              <p14:nvPr/>
            </p14:nvContentPartPr>
            <p14:xfrm>
              <a:off x="284658" y="5135977"/>
              <a:ext cx="586800" cy="26640"/>
            </p14:xfrm>
          </p:contentPart>
        </mc:Choice>
        <mc:Fallback xmlns="">
          <p:pic>
            <p:nvPicPr>
              <p:cNvPr id="30" name="Freihand 29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70258" y="5107537"/>
                <a:ext cx="61560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1" name="Freihand 30"/>
              <p14:cNvContentPartPr/>
              <p14:nvPr/>
            </p14:nvContentPartPr>
            <p14:xfrm>
              <a:off x="5253018" y="517537"/>
              <a:ext cx="915120" cy="70560"/>
            </p14:xfrm>
          </p:contentPart>
        </mc:Choice>
        <mc:Fallback xmlns="">
          <p:pic>
            <p:nvPicPr>
              <p:cNvPr id="31" name="Freihand 30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38978" y="489097"/>
                <a:ext cx="9435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2" name="Freihand 31"/>
              <p14:cNvContentPartPr/>
              <p14:nvPr/>
            </p14:nvContentPartPr>
            <p14:xfrm>
              <a:off x="5218458" y="6700177"/>
              <a:ext cx="811800" cy="107280"/>
            </p14:xfrm>
          </p:contentPart>
        </mc:Choice>
        <mc:Fallback xmlns="">
          <p:pic>
            <p:nvPicPr>
              <p:cNvPr id="32" name="Freihand 3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04418" y="6671737"/>
                <a:ext cx="84024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9" name="Freihand 48"/>
              <p14:cNvContentPartPr/>
              <p14:nvPr/>
            </p14:nvContentPartPr>
            <p14:xfrm>
              <a:off x="5701938" y="2000017"/>
              <a:ext cx="337320" cy="135720"/>
            </p14:xfrm>
          </p:contentPart>
        </mc:Choice>
        <mc:Fallback xmlns="">
          <p:pic>
            <p:nvPicPr>
              <p:cNvPr id="49" name="Freihand 48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692578" y="1980937"/>
                <a:ext cx="35604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0" name="Freihand 49"/>
              <p14:cNvContentPartPr/>
              <p14:nvPr/>
            </p14:nvContentPartPr>
            <p14:xfrm>
              <a:off x="8968938" y="1995697"/>
              <a:ext cx="305640" cy="176040"/>
            </p14:xfrm>
          </p:contentPart>
        </mc:Choice>
        <mc:Fallback xmlns="">
          <p:pic>
            <p:nvPicPr>
              <p:cNvPr id="50" name="Freihand 49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959578" y="1976617"/>
                <a:ext cx="32436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1" name="Freihand 50"/>
              <p14:cNvContentPartPr/>
              <p14:nvPr/>
            </p14:nvContentPartPr>
            <p14:xfrm>
              <a:off x="6822978" y="1414657"/>
              <a:ext cx="526680" cy="181800"/>
            </p14:xfrm>
          </p:contentPart>
        </mc:Choice>
        <mc:Fallback xmlns="">
          <p:pic>
            <p:nvPicPr>
              <p:cNvPr id="51" name="Freihand 50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813618" y="1395577"/>
                <a:ext cx="54576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2" name="Freihand 51"/>
              <p14:cNvContentPartPr/>
              <p14:nvPr/>
            </p14:nvContentPartPr>
            <p14:xfrm>
              <a:off x="8374218" y="1347337"/>
              <a:ext cx="591120" cy="242640"/>
            </p14:xfrm>
          </p:contentPart>
        </mc:Choice>
        <mc:Fallback xmlns="">
          <p:pic>
            <p:nvPicPr>
              <p:cNvPr id="52" name="Freihand 51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364498" y="1328617"/>
                <a:ext cx="610560" cy="28044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186AB-F58B-4CEF-8D4C-7DAB07B7F1B2}" type="slidenum">
              <a:rPr lang="de-DE" smtClean="0"/>
              <a:t>16</a:t>
            </a:fld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1714938" y="6236898"/>
            <a:ext cx="312845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u="sng" dirty="0" smtClean="0">
                <a:latin typeface="KSW Celeste" panose="02000503070000020003" pitchFamily="2" charset="0"/>
              </a:rPr>
              <a:t>spezielles </a:t>
            </a:r>
            <a:r>
              <a:rPr lang="de-DE" sz="1050" u="sng" dirty="0" err="1">
                <a:latin typeface="KSW Celeste" panose="02000503070000020003" pitchFamily="2" charset="0"/>
              </a:rPr>
              <a:t>t</a:t>
            </a:r>
            <a:r>
              <a:rPr lang="de-DE" sz="1050" u="sng" dirty="0" err="1" smtClean="0">
                <a:latin typeface="KSW Celeste" panose="02000503070000020003" pitchFamily="2" charset="0"/>
              </a:rPr>
              <a:t>agging</a:t>
            </a:r>
            <a:r>
              <a:rPr lang="de-DE" sz="1050" u="sng" dirty="0">
                <a:latin typeface="KSW Celeste" panose="02000503070000020003" pitchFamily="2" charset="0"/>
              </a:rPr>
              <a:t>:</a:t>
            </a:r>
            <a:r>
              <a:rPr lang="de-DE" sz="1050" dirty="0" smtClean="0">
                <a:latin typeface="KSW Celeste" panose="02000503070000020003" pitchFamily="2" charset="0"/>
              </a:rPr>
              <a:t> </a:t>
            </a:r>
            <a:r>
              <a:rPr lang="de-DE" sz="1050" dirty="0">
                <a:latin typeface="KSW Celeste" panose="02000503070000020003" pitchFamily="2" charset="0"/>
              </a:rPr>
              <a:t>&lt;</a:t>
            </a:r>
            <a:r>
              <a:rPr lang="de-DE" sz="1050" dirty="0" err="1">
                <a:latin typeface="KSW Celeste" panose="02000503070000020003" pitchFamily="2" charset="0"/>
              </a:rPr>
              <a:t>lb</a:t>
            </a:r>
            <a:r>
              <a:rPr lang="de-DE" sz="1050" dirty="0">
                <a:latin typeface="KSW Celeste" panose="02000503070000020003" pitchFamily="2" charset="0"/>
              </a:rPr>
              <a:t> </a:t>
            </a:r>
            <a:r>
              <a:rPr lang="de-DE" sz="1050" dirty="0" err="1">
                <a:latin typeface="KSW Celeste" panose="02000503070000020003" pitchFamily="2" charset="0"/>
              </a:rPr>
              <a:t>rendition</a:t>
            </a:r>
            <a:r>
              <a:rPr lang="de-DE" sz="1050" dirty="0">
                <a:latin typeface="KSW Celeste" panose="02000503070000020003" pitchFamily="2" charset="0"/>
              </a:rPr>
              <a:t>="</a:t>
            </a:r>
            <a:r>
              <a:rPr lang="de-DE" sz="1050" dirty="0" err="1">
                <a:latin typeface="KSW Celeste" panose="02000503070000020003" pitchFamily="2" charset="0"/>
              </a:rPr>
              <a:t>noHyphen</a:t>
            </a:r>
            <a:r>
              <a:rPr lang="de-DE" sz="1050" dirty="0" smtClean="0">
                <a:latin typeface="KSW Celeste" panose="02000503070000020003" pitchFamily="2" charset="0"/>
              </a:rPr>
              <a:t>"/&gt;</a:t>
            </a:r>
          </a:p>
          <a:p>
            <a:r>
              <a:rPr lang="de-DE" sz="1200" dirty="0">
                <a:latin typeface="KSW Celeste" panose="02000503070000020003" pitchFamily="2" charset="0"/>
              </a:rPr>
              <a:t>o</a:t>
            </a:r>
            <a:r>
              <a:rPr lang="de-DE" sz="1200" dirty="0" smtClean="0">
                <a:latin typeface="KSW Celeste" panose="02000503070000020003" pitchFamily="2" charset="0"/>
              </a:rPr>
              <a:t>der </a:t>
            </a:r>
            <a:r>
              <a:rPr lang="de-DE" sz="1200" dirty="0">
                <a:latin typeface="KSW Celeste" panose="02000503070000020003" pitchFamily="2" charset="0"/>
              </a:rPr>
              <a:t>&lt;</a:t>
            </a:r>
            <a:r>
              <a:rPr lang="de-DE" sz="1200" dirty="0" err="1">
                <a:latin typeface="KSW Celeste" panose="02000503070000020003" pitchFamily="2" charset="0"/>
              </a:rPr>
              <a:t>seg</a:t>
            </a:r>
            <a:r>
              <a:rPr lang="de-DE" sz="1200" dirty="0">
                <a:latin typeface="KSW Celeste" panose="02000503070000020003" pitchFamily="2" charset="0"/>
              </a:rPr>
              <a:t> type=“</a:t>
            </a:r>
            <a:r>
              <a:rPr lang="de-DE" sz="1200" dirty="0" err="1">
                <a:latin typeface="KSW Celeste" panose="02000503070000020003" pitchFamily="2" charset="0"/>
              </a:rPr>
              <a:t>salute</a:t>
            </a:r>
            <a:r>
              <a:rPr lang="de-DE" sz="1200" dirty="0">
                <a:latin typeface="KSW Celeste" panose="02000503070000020003" pitchFamily="2" charset="0"/>
              </a:rPr>
              <a:t>“&gt;</a:t>
            </a:r>
            <a:r>
              <a:rPr lang="de-DE" sz="1200" dirty="0" smtClean="0">
                <a:latin typeface="KSW Celeste" panose="02000503070000020003" pitchFamily="2" charset="0"/>
              </a:rPr>
              <a:t> </a:t>
            </a:r>
            <a:endParaRPr lang="de-DE" sz="1200" dirty="0">
              <a:latin typeface="KSW Celeste" panose="0200050307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39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t="656"/>
          <a:stretch/>
        </p:blipFill>
        <p:spPr>
          <a:xfrm>
            <a:off x="778360" y="-1081506"/>
            <a:ext cx="10795820" cy="5766716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186AB-F58B-4CEF-8D4C-7DAB07B7F1B2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966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3"/>
          </p:nvPr>
        </p:nvSpPr>
        <p:spPr>
          <a:xfrm>
            <a:off x="8057072" y="4002658"/>
            <a:ext cx="3748047" cy="192369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1800" b="1" dirty="0" smtClean="0">
                <a:solidFill>
                  <a:srgbClr val="0070C0"/>
                </a:solidFill>
                <a:latin typeface="KSW Celeste" panose="02000503070000020003" pitchFamily="2" charset="0"/>
              </a:rPr>
              <a:t>Tabellencodierung mit XML, </a:t>
            </a:r>
          </a:p>
          <a:p>
            <a:pPr marL="0" indent="0">
              <a:buNone/>
            </a:pPr>
            <a:r>
              <a:rPr lang="de-DE" sz="1800" b="1" dirty="0" smtClean="0">
                <a:solidFill>
                  <a:srgbClr val="0070C0"/>
                </a:solidFill>
                <a:latin typeface="KSW Celeste" panose="02000503070000020003" pitchFamily="2" charset="0"/>
              </a:rPr>
              <a:t>Sonderzeichen wie z.B. Akkoladen mit HTML, </a:t>
            </a:r>
          </a:p>
          <a:p>
            <a:pPr marL="0" indent="0">
              <a:buNone/>
            </a:pPr>
            <a:r>
              <a:rPr lang="de-DE" sz="1800" b="1" dirty="0" smtClean="0">
                <a:solidFill>
                  <a:srgbClr val="0070C0"/>
                </a:solidFill>
                <a:latin typeface="KSW Celeste" panose="02000503070000020003" pitchFamily="2" charset="0"/>
              </a:rPr>
              <a:t>Feinauszeichnung in den Tabellenmit TUSTEP</a:t>
            </a:r>
          </a:p>
          <a:p>
            <a:pPr marL="0" indent="0">
              <a:buNone/>
            </a:pPr>
            <a:r>
              <a:rPr lang="de-DE" sz="1800" b="1" dirty="0" smtClean="0">
                <a:solidFill>
                  <a:srgbClr val="0070C0"/>
                </a:solidFill>
                <a:latin typeface="KSW Celeste" panose="02000503070000020003" pitchFamily="2" charset="0"/>
              </a:rPr>
              <a:t> (z.B. Hochstellung #H:    #G:)</a:t>
            </a:r>
            <a:endParaRPr lang="de-DE" sz="1800" b="1" dirty="0" smtClean="0">
              <a:solidFill>
                <a:srgbClr val="0070C0"/>
              </a:solidFill>
              <a:latin typeface="KSW Celeste" panose="02000503070000020003" pitchFamily="2" charset="0"/>
            </a:endParaRPr>
          </a:p>
          <a:p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62" y="385243"/>
            <a:ext cx="4408098" cy="335364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807" y="3398808"/>
            <a:ext cx="4332563" cy="335717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721" y="155147"/>
            <a:ext cx="5512279" cy="3345681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4865298" y="212586"/>
            <a:ext cx="181442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>
                <a:solidFill>
                  <a:srgbClr val="0070C0"/>
                </a:solidFill>
                <a:latin typeface="KSW Celeste" panose="02000503070000020003" pitchFamily="2" charset="0"/>
              </a:rPr>
              <a:t>Die Heraus-forderung der Kodierung komplexer Textstrukturen am Beispiel einer Tabelle aus dem Brief von Gottlob Karl Wilhelm </a:t>
            </a:r>
            <a:r>
              <a:rPr lang="de-DE" dirty="0" smtClean="0">
                <a:solidFill>
                  <a:srgbClr val="0070C0"/>
                </a:solidFill>
                <a:latin typeface="KSW Celeste" panose="02000503070000020003" pitchFamily="2" charset="0"/>
              </a:rPr>
              <a:t>Friedrich Stein an Goethe vom 19.2.1786</a:t>
            </a:r>
            <a:endParaRPr lang="de-DE" dirty="0">
              <a:solidFill>
                <a:srgbClr val="0070C0"/>
              </a:solidFill>
              <a:latin typeface="KSW Celeste" panose="02000503070000020003" pitchFamily="2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493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3"/>
          </p:nvPr>
        </p:nvSpPr>
        <p:spPr>
          <a:xfrm>
            <a:off x="379562" y="1811546"/>
            <a:ext cx="11425557" cy="4114801"/>
          </a:xfrm>
        </p:spPr>
        <p:txBody>
          <a:bodyPr>
            <a:normAutofit/>
          </a:bodyPr>
          <a:lstStyle/>
          <a:p>
            <a:endParaRPr lang="de-DE" b="1" dirty="0" smtClean="0">
              <a:latin typeface="KSW Celeste" panose="02000503070000020003" pitchFamily="2" charset="0"/>
            </a:endParaRPr>
          </a:p>
          <a:p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971700" y="848689"/>
            <a:ext cx="1024128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KSW Celeste" panose="02000503070000020003" pitchFamily="2" charset="0"/>
              </a:rPr>
              <a:t>Datenaufbereitung</a:t>
            </a:r>
          </a:p>
          <a:p>
            <a:r>
              <a:rPr lang="de-DE" sz="2000" dirty="0">
                <a:latin typeface="KSW Celeste" panose="02000503070000020003" pitchFamily="2" charset="0"/>
              </a:rPr>
              <a:t> </a:t>
            </a:r>
          </a:p>
          <a:p>
            <a:r>
              <a:rPr lang="de-DE" sz="2000" dirty="0">
                <a:latin typeface="KSW Celeste" panose="02000503070000020003" pitchFamily="2" charset="0"/>
              </a:rPr>
              <a:t>- vor </a:t>
            </a:r>
            <a:r>
              <a:rPr lang="de-DE" sz="2000" dirty="0" smtClean="0">
                <a:latin typeface="KSW Celeste" panose="02000503070000020003" pitchFamily="2" charset="0"/>
              </a:rPr>
              <a:t>PROPYLÄEN</a:t>
            </a:r>
            <a:endParaRPr lang="de-DE" sz="2000" dirty="0">
              <a:latin typeface="KSW Celeste" panose="02000503070000020003" pitchFamily="2" charset="0"/>
            </a:endParaRPr>
          </a:p>
          <a:p>
            <a:r>
              <a:rPr lang="de-DE" sz="2000" dirty="0" err="1">
                <a:latin typeface="KSW Celeste" panose="02000503070000020003" pitchFamily="2" charset="0"/>
              </a:rPr>
              <a:t>Regestdaten</a:t>
            </a:r>
            <a:r>
              <a:rPr lang="de-DE" sz="2000" dirty="0">
                <a:latin typeface="KSW Celeste" panose="02000503070000020003" pitchFamily="2" charset="0"/>
              </a:rPr>
              <a:t> (XML und </a:t>
            </a:r>
            <a:r>
              <a:rPr lang="de-DE" sz="2000" dirty="0" err="1">
                <a:latin typeface="KSW Celeste" panose="02000503070000020003" pitchFamily="2" charset="0"/>
              </a:rPr>
              <a:t>Tustep</a:t>
            </a:r>
            <a:r>
              <a:rPr lang="de-DE" sz="2000" dirty="0">
                <a:latin typeface="KSW Celeste" panose="02000503070000020003" pitchFamily="2" charset="0"/>
              </a:rPr>
              <a:t>)	</a:t>
            </a:r>
            <a:r>
              <a:rPr lang="de-DE" sz="2000" dirty="0" smtClean="0">
                <a:latin typeface="KSW Celeste" panose="02000503070000020003" pitchFamily="2" charset="0"/>
              </a:rPr>
              <a:t>		-&gt; </a:t>
            </a:r>
            <a:r>
              <a:rPr lang="de-DE" sz="2000" dirty="0">
                <a:latin typeface="KSW Celeste" panose="02000503070000020003" pitchFamily="2" charset="0"/>
              </a:rPr>
              <a:t>Buchpublikation</a:t>
            </a:r>
          </a:p>
          <a:p>
            <a:r>
              <a:rPr lang="de-DE" sz="2000" dirty="0">
                <a:latin typeface="KSW Celeste" panose="02000503070000020003" pitchFamily="2" charset="0"/>
              </a:rPr>
              <a:t>			 </a:t>
            </a:r>
            <a:r>
              <a:rPr lang="de-DE" sz="2000" dirty="0" smtClean="0">
                <a:latin typeface="KSW Celeste" panose="02000503070000020003" pitchFamily="2" charset="0"/>
              </a:rPr>
              <a:t>              		-&gt; </a:t>
            </a:r>
            <a:r>
              <a:rPr lang="de-DE" sz="2000" dirty="0">
                <a:latin typeface="KSW Celeste" panose="02000503070000020003" pitchFamily="2" charset="0"/>
              </a:rPr>
              <a:t>Stiftungsdatenbank (Oracle)</a:t>
            </a:r>
          </a:p>
          <a:p>
            <a:r>
              <a:rPr lang="de-DE" sz="2000" dirty="0">
                <a:latin typeface="KSW Celeste" panose="02000503070000020003" pitchFamily="2" charset="0"/>
              </a:rPr>
              <a:t> </a:t>
            </a:r>
          </a:p>
          <a:p>
            <a:r>
              <a:rPr lang="de-DE" sz="2000" dirty="0">
                <a:latin typeface="KSW Celeste" panose="02000503070000020003" pitchFamily="2" charset="0"/>
              </a:rPr>
              <a:t>- 1. Phase </a:t>
            </a:r>
            <a:r>
              <a:rPr lang="de-DE" sz="2000" dirty="0" smtClean="0">
                <a:latin typeface="KSW Celeste" panose="02000503070000020003" pitchFamily="2" charset="0"/>
              </a:rPr>
              <a:t>PROPYLÄEN</a:t>
            </a:r>
            <a:endParaRPr lang="de-DE" sz="2000" dirty="0">
              <a:latin typeface="KSW Celeste" panose="02000503070000020003" pitchFamily="2" charset="0"/>
            </a:endParaRPr>
          </a:p>
          <a:p>
            <a:r>
              <a:rPr lang="de-DE" sz="2000" dirty="0" err="1">
                <a:latin typeface="KSW Celeste" panose="02000503070000020003" pitchFamily="2" charset="0"/>
              </a:rPr>
              <a:t>Regestdaten</a:t>
            </a:r>
            <a:r>
              <a:rPr lang="de-DE" sz="2000" dirty="0">
                <a:latin typeface="KSW Celeste" panose="02000503070000020003" pitchFamily="2" charset="0"/>
              </a:rPr>
              <a:t> (TEI/XML und weniger </a:t>
            </a:r>
            <a:r>
              <a:rPr lang="de-DE" sz="2000" dirty="0" err="1">
                <a:latin typeface="KSW Celeste" panose="02000503070000020003" pitchFamily="2" charset="0"/>
              </a:rPr>
              <a:t>Tustep</a:t>
            </a:r>
            <a:r>
              <a:rPr lang="de-DE" sz="2000" dirty="0">
                <a:latin typeface="KSW Celeste" panose="02000503070000020003" pitchFamily="2" charset="0"/>
              </a:rPr>
              <a:t>)</a:t>
            </a:r>
          </a:p>
          <a:p>
            <a:r>
              <a:rPr lang="de-DE" sz="2000" dirty="0" smtClean="0">
                <a:latin typeface="KSW Celeste" panose="02000503070000020003" pitchFamily="2" charset="0"/>
              </a:rPr>
              <a:t>Transkriptionen </a:t>
            </a:r>
            <a:r>
              <a:rPr lang="de-DE" sz="2000" dirty="0">
                <a:latin typeface="KSW Celeste" panose="02000503070000020003" pitchFamily="2" charset="0"/>
              </a:rPr>
              <a:t>(TEI/XML, etwas </a:t>
            </a:r>
            <a:r>
              <a:rPr lang="de-DE" sz="2000" dirty="0" err="1">
                <a:latin typeface="KSW Celeste" panose="02000503070000020003" pitchFamily="2" charset="0"/>
              </a:rPr>
              <a:t>Tustep</a:t>
            </a:r>
            <a:r>
              <a:rPr lang="de-DE" sz="2000" dirty="0">
                <a:latin typeface="KSW Celeste" panose="02000503070000020003" pitchFamily="2" charset="0"/>
              </a:rPr>
              <a:t>)</a:t>
            </a:r>
          </a:p>
          <a:p>
            <a:r>
              <a:rPr lang="de-DE" sz="2000" dirty="0">
                <a:latin typeface="KSW Celeste" panose="02000503070000020003" pitchFamily="2" charset="0"/>
              </a:rPr>
              <a:t> </a:t>
            </a:r>
          </a:p>
          <a:p>
            <a:r>
              <a:rPr lang="de-DE" sz="2000" dirty="0">
                <a:latin typeface="KSW Celeste" panose="02000503070000020003" pitchFamily="2" charset="0"/>
              </a:rPr>
              <a:t>- Ziel</a:t>
            </a:r>
          </a:p>
          <a:p>
            <a:r>
              <a:rPr lang="de-DE" sz="2000" dirty="0" err="1">
                <a:latin typeface="KSW Celeste" panose="02000503070000020003" pitchFamily="2" charset="0"/>
              </a:rPr>
              <a:t>Regestdaten</a:t>
            </a:r>
            <a:r>
              <a:rPr lang="de-DE" sz="2000" dirty="0">
                <a:latin typeface="KSW Celeste" panose="02000503070000020003" pitchFamily="2" charset="0"/>
              </a:rPr>
              <a:t> (TEI/XML)		</a:t>
            </a:r>
            <a:r>
              <a:rPr lang="de-DE" sz="2000" dirty="0" smtClean="0">
                <a:latin typeface="KSW Celeste" panose="02000503070000020003" pitchFamily="2" charset="0"/>
              </a:rPr>
              <a:t>		-&gt; </a:t>
            </a:r>
            <a:r>
              <a:rPr lang="de-DE" sz="2000" dirty="0">
                <a:latin typeface="KSW Celeste" panose="02000503070000020003" pitchFamily="2" charset="0"/>
              </a:rPr>
              <a:t>Buchpublikation</a:t>
            </a:r>
          </a:p>
          <a:p>
            <a:r>
              <a:rPr lang="de-DE" sz="2000" dirty="0" smtClean="0">
                <a:latin typeface="KSW Celeste" panose="02000503070000020003" pitchFamily="2" charset="0"/>
              </a:rPr>
              <a:t>Transkriptionen </a:t>
            </a:r>
            <a:r>
              <a:rPr lang="de-DE" sz="2000" dirty="0">
                <a:latin typeface="KSW Celeste" panose="02000503070000020003" pitchFamily="2" charset="0"/>
              </a:rPr>
              <a:t>(TEI/XML)	</a:t>
            </a:r>
            <a:r>
              <a:rPr lang="de-DE" sz="2000" dirty="0" smtClean="0">
                <a:latin typeface="KSW Celeste" panose="02000503070000020003" pitchFamily="2" charset="0"/>
              </a:rPr>
              <a:t>		-&gt; </a:t>
            </a:r>
            <a:r>
              <a:rPr lang="de-DE" sz="2000" dirty="0" err="1">
                <a:latin typeface="KSW Celeste" panose="02000503070000020003" pitchFamily="2" charset="0"/>
              </a:rPr>
              <a:t>Propyläenplattform</a:t>
            </a:r>
            <a:endParaRPr lang="de-DE" sz="2000" dirty="0">
              <a:latin typeface="KSW Celeste" panose="02000503070000020003" pitchFamily="2" charset="0"/>
            </a:endParaRPr>
          </a:p>
          <a:p>
            <a:r>
              <a:rPr lang="de-DE" sz="2000" dirty="0">
                <a:latin typeface="KSW Celeste" panose="02000503070000020003" pitchFamily="2" charset="0"/>
              </a:rPr>
              <a:t>			</a:t>
            </a:r>
            <a:r>
              <a:rPr lang="de-DE" sz="2000">
                <a:latin typeface="KSW Celeste" panose="02000503070000020003" pitchFamily="2" charset="0"/>
              </a:rPr>
              <a:t>	</a:t>
            </a:r>
            <a:r>
              <a:rPr lang="de-DE" sz="2000" smtClean="0">
                <a:latin typeface="KSW Celeste" panose="02000503070000020003" pitchFamily="2" charset="0"/>
              </a:rPr>
              <a:t>		-&gt; </a:t>
            </a:r>
            <a:r>
              <a:rPr lang="de-DE" sz="2000" dirty="0">
                <a:latin typeface="KSW Celeste" panose="02000503070000020003" pitchFamily="2" charset="0"/>
              </a:rPr>
              <a:t>Stiftungsdatenbank(?)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186AB-F58B-4CEF-8D4C-7DAB07B7F1B2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884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57" y="276951"/>
            <a:ext cx="3074116" cy="5236992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685" y="276951"/>
            <a:ext cx="6627227" cy="4389462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4822128" y="4867612"/>
            <a:ext cx="5953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smtClean="0">
                <a:latin typeface="KSW Celeste" panose="02000503070000020003" pitchFamily="2" charset="0"/>
              </a:rPr>
              <a:t>Eingegangene Briefe an Goethe, Oktober bis Dezember 1818, in: GSA 28/80</a:t>
            </a:r>
            <a:endParaRPr lang="de-DE" dirty="0">
              <a:latin typeface="KSW Celeste" panose="02000503070000020003" pitchFamily="2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186AB-F58B-4CEF-8D4C-7DAB07B7F1B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295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3"/>
          </p:nvPr>
        </p:nvSpPr>
        <p:spPr>
          <a:xfrm>
            <a:off x="379562" y="1811546"/>
            <a:ext cx="11425557" cy="4114801"/>
          </a:xfrm>
        </p:spPr>
        <p:txBody>
          <a:bodyPr>
            <a:normAutofit/>
          </a:bodyPr>
          <a:lstStyle/>
          <a:p>
            <a:endParaRPr lang="de-DE" b="1" dirty="0" smtClean="0">
              <a:latin typeface="KSW Celeste" panose="02000503070000020003" pitchFamily="2" charset="0"/>
            </a:endParaRPr>
          </a:p>
          <a:p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971700" y="1811546"/>
            <a:ext cx="102412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KSW Celeste" panose="02000503070000020003" pitchFamily="2" charset="0"/>
              </a:rPr>
              <a:t>zusätzliche Arbeitsschritte in der 1. Phase</a:t>
            </a:r>
          </a:p>
          <a:p>
            <a:r>
              <a:rPr lang="de-DE" sz="2000" dirty="0">
                <a:latin typeface="KSW Celeste" panose="02000503070000020003" pitchFamily="2" charset="0"/>
              </a:rPr>
              <a:t> </a:t>
            </a:r>
          </a:p>
          <a:p>
            <a:r>
              <a:rPr lang="de-DE" sz="2000" dirty="0" smtClean="0">
                <a:latin typeface="KSW Celeste" panose="02000503070000020003" pitchFamily="2" charset="0"/>
              </a:rPr>
              <a:t>1. Transformation </a:t>
            </a:r>
            <a:r>
              <a:rPr lang="de-DE" sz="2000" dirty="0">
                <a:latin typeface="KSW Celeste" panose="02000503070000020003" pitchFamily="2" charset="0"/>
              </a:rPr>
              <a:t>(XML-&gt; TEI/XML, Datumsangaben nach ISO-Standard</a:t>
            </a:r>
            <a:r>
              <a:rPr lang="de-DE" sz="2000" dirty="0" smtClean="0">
                <a:latin typeface="KSW Celeste" panose="02000503070000020003" pitchFamily="2" charset="0"/>
              </a:rPr>
              <a:t>)</a:t>
            </a:r>
          </a:p>
          <a:p>
            <a:endParaRPr lang="de-DE" sz="2000" dirty="0">
              <a:latin typeface="KSW Celeste" panose="02000503070000020003" pitchFamily="2" charset="0"/>
            </a:endParaRPr>
          </a:p>
          <a:p>
            <a:r>
              <a:rPr lang="de-DE" sz="2000" dirty="0">
                <a:latin typeface="KSW Celeste" panose="02000503070000020003" pitchFamily="2" charset="0"/>
              </a:rPr>
              <a:t>2. </a:t>
            </a:r>
            <a:r>
              <a:rPr lang="de-DE" sz="2000" dirty="0" smtClean="0">
                <a:latin typeface="KSW Celeste" panose="02000503070000020003" pitchFamily="2" charset="0"/>
              </a:rPr>
              <a:t>Korrektur </a:t>
            </a:r>
            <a:r>
              <a:rPr lang="de-DE" sz="2000" dirty="0">
                <a:latin typeface="KSW Celeste" panose="02000503070000020003" pitchFamily="2" charset="0"/>
              </a:rPr>
              <a:t>(OCR) und Angleichen (langer Erscheinungszeitraum</a:t>
            </a:r>
            <a:r>
              <a:rPr lang="de-DE" sz="2000" dirty="0" smtClean="0">
                <a:latin typeface="KSW Celeste" panose="02000503070000020003" pitchFamily="2" charset="0"/>
              </a:rPr>
              <a:t>)</a:t>
            </a:r>
          </a:p>
          <a:p>
            <a:endParaRPr lang="de-DE" sz="2000" dirty="0">
              <a:latin typeface="KSW Celeste" panose="02000503070000020003" pitchFamily="2" charset="0"/>
            </a:endParaRPr>
          </a:p>
          <a:p>
            <a:r>
              <a:rPr lang="de-DE" sz="2000" dirty="0">
                <a:latin typeface="KSW Celeste" panose="02000503070000020003" pitchFamily="2" charset="0"/>
              </a:rPr>
              <a:t>3. Anreichern (GND, </a:t>
            </a:r>
            <a:r>
              <a:rPr lang="de-DE" sz="2000" dirty="0" err="1">
                <a:latin typeface="KSW Celeste" panose="02000503070000020003" pitchFamily="2" charset="0"/>
              </a:rPr>
              <a:t>Siglenverzeichnis</a:t>
            </a:r>
            <a:r>
              <a:rPr lang="de-DE" sz="2000" dirty="0" smtClean="0">
                <a:latin typeface="KSW Celeste" panose="02000503070000020003" pitchFamily="2" charset="0"/>
              </a:rPr>
              <a:t>)</a:t>
            </a:r>
            <a:endParaRPr lang="de-DE" sz="2000" dirty="0">
              <a:latin typeface="KSW Celeste" panose="02000503070000020003" pitchFamily="2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186AB-F58B-4CEF-8D4C-7DAB07B7F1B2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453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3"/>
          </p:nvPr>
        </p:nvSpPr>
        <p:spPr>
          <a:xfrm>
            <a:off x="379562" y="1811546"/>
            <a:ext cx="11425557" cy="4114801"/>
          </a:xfrm>
        </p:spPr>
        <p:txBody>
          <a:bodyPr>
            <a:normAutofit/>
          </a:bodyPr>
          <a:lstStyle/>
          <a:p>
            <a:endParaRPr lang="de-DE" b="1" dirty="0" smtClean="0">
              <a:latin typeface="KSW Celeste" panose="02000503070000020003" pitchFamily="2" charset="0"/>
            </a:endParaRPr>
          </a:p>
          <a:p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92" y="0"/>
            <a:ext cx="10112896" cy="5926347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186AB-F58B-4CEF-8D4C-7DAB07B7F1B2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750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3"/>
          </p:nvPr>
        </p:nvSpPr>
        <p:spPr>
          <a:xfrm>
            <a:off x="379562" y="1811546"/>
            <a:ext cx="11425557" cy="4114801"/>
          </a:xfrm>
        </p:spPr>
        <p:txBody>
          <a:bodyPr>
            <a:normAutofit/>
          </a:bodyPr>
          <a:lstStyle/>
          <a:p>
            <a:endParaRPr lang="de-DE" b="1" dirty="0" smtClean="0">
              <a:latin typeface="KSW Celeste" panose="02000503070000020003" pitchFamily="2" charset="0"/>
            </a:endParaRPr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40" y="970529"/>
            <a:ext cx="10112400" cy="3730777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186AB-F58B-4CEF-8D4C-7DAB07B7F1B2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673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3"/>
          </p:nvPr>
        </p:nvSpPr>
        <p:spPr>
          <a:xfrm>
            <a:off x="379562" y="1811546"/>
            <a:ext cx="11425557" cy="4114801"/>
          </a:xfrm>
        </p:spPr>
        <p:txBody>
          <a:bodyPr>
            <a:normAutofit/>
          </a:bodyPr>
          <a:lstStyle/>
          <a:p>
            <a:endParaRPr lang="de-DE" b="1" dirty="0" smtClean="0">
              <a:latin typeface="KSW Celeste" panose="02000503070000020003" pitchFamily="2" charset="0"/>
            </a:endParaRPr>
          </a:p>
          <a:p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40" y="972000"/>
            <a:ext cx="10112400" cy="3410883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186AB-F58B-4CEF-8D4C-7DAB07B7F1B2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428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3"/>
          </p:nvPr>
        </p:nvSpPr>
        <p:spPr>
          <a:xfrm>
            <a:off x="379562" y="1811546"/>
            <a:ext cx="11425557" cy="4114801"/>
          </a:xfrm>
        </p:spPr>
        <p:txBody>
          <a:bodyPr>
            <a:normAutofit/>
          </a:bodyPr>
          <a:lstStyle/>
          <a:p>
            <a:endParaRPr lang="de-DE" b="1" dirty="0" smtClean="0">
              <a:latin typeface="KSW Celeste" panose="02000503070000020003" pitchFamily="2" charset="0"/>
            </a:endParaRPr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40" y="972000"/>
            <a:ext cx="10112400" cy="4474123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186AB-F58B-4CEF-8D4C-7DAB07B7F1B2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238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81948" y="1686755"/>
            <a:ext cx="11490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smtClean="0">
                <a:latin typeface="KSW Celeste" panose="02000503070000020003" pitchFamily="2" charset="0"/>
              </a:rPr>
              <a:t>Fazit: Der Einsatz von TUSTEP. „Briefe an Goethe“ in den PROPYLÄEN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22" r="3127"/>
          <a:stretch/>
        </p:blipFill>
        <p:spPr>
          <a:xfrm>
            <a:off x="0" y="-4939"/>
            <a:ext cx="2264509" cy="140759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350" y="-9525"/>
            <a:ext cx="2154455" cy="141253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5"/>
          <a:srcRect t="541" b="515"/>
          <a:stretch/>
        </p:blipFill>
        <p:spPr>
          <a:xfrm>
            <a:off x="6478805" y="1"/>
            <a:ext cx="3030320" cy="140265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6"/>
          <a:srcRect l="-2030" t="6773" r="42641" b="-632"/>
          <a:stretch/>
        </p:blipFill>
        <p:spPr>
          <a:xfrm>
            <a:off x="2187257" y="0"/>
            <a:ext cx="2171700" cy="1412532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3660089" y="2422643"/>
            <a:ext cx="433387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smtClean="0">
                <a:latin typeface="KSW Celeste" panose="02000503070000020003" pitchFamily="2" charset="0"/>
              </a:rPr>
              <a:t>Vorteile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smtClean="0">
                <a:latin typeface="KSW Celeste" panose="02000503070000020003" pitchFamily="2" charset="0"/>
              </a:rPr>
              <a:t>Bearbeitung großer Datenmengen innerhalb einer einzigen Datei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smtClean="0">
                <a:latin typeface="KSW Celeste" panose="02000503070000020003" pitchFamily="2" charset="0"/>
              </a:rPr>
              <a:t>Analyse von Tag-Inhalten (Datenhygiene)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smtClean="0">
                <a:latin typeface="KSW Celeste" panose="02000503070000020003" pitchFamily="2" charset="0"/>
              </a:rPr>
              <a:t>TEI kompatibel</a:t>
            </a:r>
          </a:p>
          <a:p>
            <a:pPr algn="ctr"/>
            <a:endParaRPr lang="de-DE" sz="2000" b="1" dirty="0" smtClean="0">
              <a:latin typeface="KSW Celeste" panose="02000503070000020003" pitchFamily="2" charset="0"/>
            </a:endParaRPr>
          </a:p>
          <a:p>
            <a:pPr algn="ctr"/>
            <a:r>
              <a:rPr lang="de-DE" sz="2000" b="1" dirty="0" smtClean="0">
                <a:latin typeface="KSW Celeste" panose="02000503070000020003" pitchFamily="2" charset="0"/>
              </a:rPr>
              <a:t>Herausforderungen</a:t>
            </a:r>
            <a:endParaRPr lang="de-DE" sz="2000" b="1" dirty="0">
              <a:latin typeface="KSW Celeste" panose="0200050307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KSW Celeste" panose="02000503070000020003" pitchFamily="2" charset="0"/>
              </a:rPr>
              <a:t>Kollaboratives</a:t>
            </a:r>
            <a:r>
              <a:rPr lang="de-DE" sz="2000" dirty="0">
                <a:latin typeface="KSW Celeste" panose="02000503070000020003" pitchFamily="2" charset="0"/>
              </a:rPr>
              <a:t> Arbeiten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latin typeface="KSW Celeste" panose="02000503070000020003" pitchFamily="2" charset="0"/>
              </a:rPr>
              <a:t>Validierung des Schemas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latin typeface="KSW Celeste" panose="02000503070000020003" pitchFamily="2" charset="0"/>
              </a:rPr>
              <a:t>Einbindung von </a:t>
            </a:r>
            <a:r>
              <a:rPr lang="de-DE" sz="2000" dirty="0" err="1">
                <a:latin typeface="KSW Celeste" panose="02000503070000020003" pitchFamily="2" charset="0"/>
              </a:rPr>
              <a:t>Digitalisaten</a:t>
            </a:r>
            <a:endParaRPr lang="de-DE" sz="2000" dirty="0">
              <a:latin typeface="KSW Celeste" panose="0200050307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 smtClean="0">
              <a:latin typeface="KSW Celeste" panose="02000503070000020003" pitchFamily="2" charset="0"/>
            </a:endParaRPr>
          </a:p>
          <a:p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9124" y="-9524"/>
            <a:ext cx="2682875" cy="1421708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186AB-F58B-4CEF-8D4C-7DAB07B7F1B2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5458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99A323-BF7F-49B9-8223-36369A1C8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28950" y="1704974"/>
            <a:ext cx="8524995" cy="2200275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3200" dirty="0" smtClean="0">
                <a:solidFill>
                  <a:srgbClr val="0070C0"/>
                </a:solidFill>
                <a:latin typeface="KSW Celeste" panose="02000503070000020003" pitchFamily="2" charset="0"/>
              </a:rPr>
              <a:t>Vom </a:t>
            </a:r>
            <a:r>
              <a:rPr lang="de-DE" sz="3200" dirty="0">
                <a:solidFill>
                  <a:srgbClr val="0070C0"/>
                </a:solidFill>
                <a:latin typeface="KSW Celeste" panose="02000503070000020003" pitchFamily="2" charset="0"/>
              </a:rPr>
              <a:t>Buch zur digitalen </a:t>
            </a:r>
            <a:r>
              <a:rPr lang="de-DE" sz="3200" dirty="0" smtClean="0">
                <a:solidFill>
                  <a:srgbClr val="0070C0"/>
                </a:solidFill>
                <a:latin typeface="KSW Celeste" panose="02000503070000020003" pitchFamily="2" charset="0"/>
              </a:rPr>
              <a:t>Plattform. </a:t>
            </a:r>
            <a:br>
              <a:rPr lang="de-DE" sz="3200" dirty="0" smtClean="0">
                <a:solidFill>
                  <a:srgbClr val="0070C0"/>
                </a:solidFill>
                <a:latin typeface="KSW Celeste" panose="02000503070000020003" pitchFamily="2" charset="0"/>
              </a:rPr>
            </a:br>
            <a:r>
              <a:rPr lang="de-DE" sz="3200" dirty="0" smtClean="0">
                <a:solidFill>
                  <a:srgbClr val="0070C0"/>
                </a:solidFill>
                <a:latin typeface="KSW Celeste" panose="02000503070000020003" pitchFamily="2" charset="0"/>
              </a:rPr>
              <a:t>Briefe </a:t>
            </a:r>
            <a:r>
              <a:rPr lang="de-DE" sz="3200" dirty="0">
                <a:solidFill>
                  <a:srgbClr val="0070C0"/>
                </a:solidFill>
                <a:latin typeface="KSW Celeste" panose="02000503070000020003" pitchFamily="2" charset="0"/>
              </a:rPr>
              <a:t>an Goethe in den </a:t>
            </a:r>
            <a:r>
              <a:rPr lang="de-DE" sz="3200" dirty="0" smtClean="0">
                <a:solidFill>
                  <a:srgbClr val="0070C0"/>
                </a:solidFill>
                <a:latin typeface="KSW Celeste" panose="02000503070000020003" pitchFamily="2" charset="0"/>
              </a:rPr>
              <a:t/>
            </a:r>
            <a:br>
              <a:rPr lang="de-DE" sz="3200" dirty="0" smtClean="0">
                <a:solidFill>
                  <a:srgbClr val="0070C0"/>
                </a:solidFill>
                <a:latin typeface="KSW Celeste" panose="02000503070000020003" pitchFamily="2" charset="0"/>
              </a:rPr>
            </a:br>
            <a:r>
              <a:rPr lang="de-DE" sz="3200" dirty="0" smtClean="0">
                <a:solidFill>
                  <a:srgbClr val="0070C0"/>
                </a:solidFill>
                <a:latin typeface="KSW Celeste" panose="02000503070000020003" pitchFamily="2" charset="0"/>
              </a:rPr>
              <a:t>„PROPYLÄEN. </a:t>
            </a:r>
            <a:r>
              <a:rPr lang="de-DE" sz="3200" dirty="0">
                <a:solidFill>
                  <a:srgbClr val="0070C0"/>
                </a:solidFill>
                <a:latin typeface="KSW Celeste" panose="02000503070000020003" pitchFamily="2" charset="0"/>
              </a:rPr>
              <a:t>Goethes </a:t>
            </a:r>
            <a:r>
              <a:rPr lang="de-DE" sz="3200" dirty="0" err="1" smtClean="0">
                <a:solidFill>
                  <a:srgbClr val="0070C0"/>
                </a:solidFill>
                <a:latin typeface="KSW Celeste" panose="02000503070000020003" pitchFamily="2" charset="0"/>
              </a:rPr>
              <a:t>Biographica</a:t>
            </a:r>
            <a:r>
              <a:rPr lang="de-DE" sz="3200" dirty="0" smtClean="0">
                <a:solidFill>
                  <a:srgbClr val="0070C0"/>
                </a:solidFill>
                <a:latin typeface="KSW Celeste" panose="02000503070000020003" pitchFamily="2" charset="0"/>
              </a:rPr>
              <a:t>“.</a:t>
            </a:r>
            <a:br>
              <a:rPr lang="de-DE" sz="3200" dirty="0" smtClean="0">
                <a:solidFill>
                  <a:srgbClr val="0070C0"/>
                </a:solidFill>
                <a:latin typeface="KSW Celeste" panose="02000503070000020003" pitchFamily="2" charset="0"/>
              </a:rPr>
            </a:br>
            <a:r>
              <a:rPr lang="de-DE" sz="3200" dirty="0" smtClean="0">
                <a:solidFill>
                  <a:srgbClr val="0070C0"/>
                </a:solidFill>
                <a:latin typeface="KSW Celeste" panose="02000503070000020003" pitchFamily="2" charset="0"/>
              </a:rPr>
              <a:t>Ein </a:t>
            </a:r>
            <a:r>
              <a:rPr lang="de-DE" sz="3200" dirty="0">
                <a:solidFill>
                  <a:srgbClr val="0070C0"/>
                </a:solidFill>
                <a:latin typeface="KSW Celeste" panose="02000503070000020003" pitchFamily="2" charset="0"/>
              </a:rPr>
              <a:t>Werkstattbericht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881668E-9AD6-4BC9-BF5F-9DCF925AB1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dirty="0">
                <a:solidFill>
                  <a:srgbClr val="0070C0"/>
                </a:solidFill>
                <a:latin typeface="KSW Celeste" panose="02000503070000020003" pitchFamily="2" charset="0"/>
              </a:rPr>
              <a:t>5</a:t>
            </a:r>
            <a:r>
              <a:rPr lang="de-DE" dirty="0" smtClean="0">
                <a:solidFill>
                  <a:srgbClr val="0070C0"/>
                </a:solidFill>
                <a:latin typeface="KSW Celeste" panose="02000503070000020003" pitchFamily="2" charset="0"/>
              </a:rPr>
              <a:t>. Oktober 2021</a:t>
            </a:r>
            <a:endParaRPr lang="de-DE" dirty="0">
              <a:solidFill>
                <a:srgbClr val="0070C0"/>
              </a:solidFill>
              <a:latin typeface="KSW Celeste" panose="02000503070000020003" pitchFamily="2" charset="0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2599A323-BF7F-49B9-8223-36369A1C894F}"/>
              </a:ext>
            </a:extLst>
          </p:cNvPr>
          <p:cNvSpPr txBox="1">
            <a:spLocks/>
          </p:cNvSpPr>
          <p:nvPr/>
        </p:nvSpPr>
        <p:spPr>
          <a:xfrm>
            <a:off x="3943230" y="4079660"/>
            <a:ext cx="8524995" cy="77152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sz="6375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de-DE" sz="3200" dirty="0" smtClean="0">
                <a:solidFill>
                  <a:srgbClr val="0070C0"/>
                </a:solidFill>
                <a:latin typeface="KSW Celeste" panose="02000503070000020003" pitchFamily="2" charset="0"/>
              </a:rPr>
              <a:t>Vielen Dank für Ihre Aufmerksamkeit!</a:t>
            </a:r>
            <a:endParaRPr lang="de-DE" sz="3200" dirty="0">
              <a:solidFill>
                <a:srgbClr val="0070C0"/>
              </a:solidFill>
              <a:latin typeface="KSW Celeste" panose="0200050307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25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460538" cy="5640358"/>
          </a:xfrm>
          <a:prstGeom prst="rect">
            <a:avLst/>
          </a:prstGeom>
        </p:spPr>
      </p:pic>
      <p:sp>
        <p:nvSpPr>
          <p:cNvPr id="18" name="Rechteck 17"/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8460538" y="151440"/>
            <a:ext cx="3731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KSW Celeste" panose="02000503070000020003" pitchFamily="2" charset="0"/>
              </a:rPr>
              <a:t>Briefe an Goethe. Gesamtausgabe in </a:t>
            </a:r>
            <a:r>
              <a:rPr lang="de-DE" dirty="0" err="1" smtClean="0">
                <a:latin typeface="KSW Celeste" panose="02000503070000020003" pitchFamily="2" charset="0"/>
              </a:rPr>
              <a:t>Regestform</a:t>
            </a:r>
            <a:r>
              <a:rPr lang="de-DE" dirty="0" smtClean="0">
                <a:latin typeface="KSW Celeste" panose="02000503070000020003" pitchFamily="2" charset="0"/>
              </a:rPr>
              <a:t>. Bd. 1–9. (1764–1822). Weimar 1980ff. (RA)</a:t>
            </a:r>
            <a:endParaRPr lang="de-DE" dirty="0">
              <a:latin typeface="KSW Celeste" panose="02000503070000020003" pitchFamily="2" charset="0"/>
            </a:endParaRPr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327723"/>
              </p:ext>
            </p:extLst>
          </p:nvPr>
        </p:nvGraphicFramePr>
        <p:xfrm>
          <a:off x="8769427" y="1492920"/>
          <a:ext cx="3168133" cy="38404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51828">
                  <a:extLst>
                    <a:ext uri="{9D8B030D-6E8A-4147-A177-3AD203B41FA5}">
                      <a16:colId xmlns:a16="http://schemas.microsoft.com/office/drawing/2014/main" val="984783758"/>
                    </a:ext>
                  </a:extLst>
                </a:gridCol>
                <a:gridCol w="1216305">
                  <a:extLst>
                    <a:ext uri="{9D8B030D-6E8A-4147-A177-3AD203B41FA5}">
                      <a16:colId xmlns:a16="http://schemas.microsoft.com/office/drawing/2014/main" val="11698271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400" b="0" dirty="0">
                          <a:solidFill>
                            <a:schemeClr val="tx1"/>
                          </a:solidFill>
                          <a:effectLst/>
                          <a:latin typeface="KSW Celeste" panose="02000503070000020003" pitchFamily="2" charset="0"/>
                        </a:rPr>
                        <a:t>Band (Erscheinungsjahr)</a:t>
                      </a:r>
                      <a:endParaRPr lang="de-DE" sz="1400" b="0" dirty="0">
                        <a:solidFill>
                          <a:schemeClr val="tx1"/>
                        </a:solidFill>
                        <a:effectLst/>
                        <a:latin typeface="KSW Celeste" panose="0200050307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400" b="0">
                          <a:solidFill>
                            <a:schemeClr val="tx1"/>
                          </a:solidFill>
                          <a:effectLst/>
                          <a:latin typeface="KSW Celeste" panose="02000503070000020003" pitchFamily="2" charset="0"/>
                        </a:rPr>
                        <a:t>Zeitraum</a:t>
                      </a:r>
                      <a:endParaRPr lang="de-DE" sz="1400" b="0">
                        <a:solidFill>
                          <a:schemeClr val="tx1"/>
                        </a:solidFill>
                        <a:effectLst/>
                        <a:latin typeface="KSW Celeste" panose="0200050307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3961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400" b="0" dirty="0">
                          <a:solidFill>
                            <a:schemeClr val="tx1"/>
                          </a:solidFill>
                          <a:effectLst/>
                          <a:latin typeface="KSW Celeste" panose="02000503070000020003" pitchFamily="2" charset="0"/>
                        </a:rPr>
                        <a:t>RA 1 (1980)</a:t>
                      </a:r>
                      <a:endParaRPr lang="de-DE" sz="1400" b="0" dirty="0">
                        <a:solidFill>
                          <a:schemeClr val="tx1"/>
                        </a:solidFill>
                        <a:effectLst/>
                        <a:latin typeface="KSW Celeste" panose="0200050307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400" b="0">
                          <a:solidFill>
                            <a:schemeClr val="tx1"/>
                          </a:solidFill>
                          <a:effectLst/>
                          <a:latin typeface="KSW Celeste" panose="02000503070000020003" pitchFamily="2" charset="0"/>
                        </a:rPr>
                        <a:t>1764-1795</a:t>
                      </a:r>
                      <a:endParaRPr lang="de-DE" sz="1400" b="0">
                        <a:solidFill>
                          <a:schemeClr val="tx1"/>
                        </a:solidFill>
                        <a:effectLst/>
                        <a:latin typeface="KSW Celeste" panose="0200050307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999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400" b="0" dirty="0">
                          <a:solidFill>
                            <a:schemeClr val="tx1"/>
                          </a:solidFill>
                          <a:effectLst/>
                          <a:latin typeface="KSW Celeste" panose="02000503070000020003" pitchFamily="2" charset="0"/>
                        </a:rPr>
                        <a:t>RA 2 (1981)</a:t>
                      </a:r>
                      <a:endParaRPr lang="de-DE" sz="1400" b="0" dirty="0">
                        <a:solidFill>
                          <a:schemeClr val="tx1"/>
                        </a:solidFill>
                        <a:effectLst/>
                        <a:latin typeface="KSW Celeste" panose="0200050307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400" b="0" dirty="0">
                          <a:solidFill>
                            <a:schemeClr val="tx1"/>
                          </a:solidFill>
                          <a:effectLst/>
                          <a:latin typeface="KSW Celeste" panose="02000503070000020003" pitchFamily="2" charset="0"/>
                        </a:rPr>
                        <a:t>1796-1798</a:t>
                      </a:r>
                      <a:endParaRPr lang="de-DE" sz="1400" b="0" dirty="0">
                        <a:solidFill>
                          <a:schemeClr val="tx1"/>
                        </a:solidFill>
                        <a:effectLst/>
                        <a:latin typeface="KSW Celeste" panose="0200050307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0572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400" b="0" dirty="0">
                          <a:solidFill>
                            <a:schemeClr val="tx1"/>
                          </a:solidFill>
                          <a:effectLst/>
                          <a:latin typeface="KSW Celeste" panose="02000503070000020003" pitchFamily="2" charset="0"/>
                        </a:rPr>
                        <a:t>RA 3 (1983)</a:t>
                      </a:r>
                      <a:endParaRPr lang="de-DE" sz="1400" b="0" dirty="0">
                        <a:solidFill>
                          <a:schemeClr val="tx1"/>
                        </a:solidFill>
                        <a:effectLst/>
                        <a:latin typeface="KSW Celeste" panose="0200050307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400" b="0" dirty="0">
                          <a:solidFill>
                            <a:schemeClr val="tx1"/>
                          </a:solidFill>
                          <a:effectLst/>
                          <a:latin typeface="KSW Celeste" panose="02000503070000020003" pitchFamily="2" charset="0"/>
                        </a:rPr>
                        <a:t>1799-1801</a:t>
                      </a:r>
                      <a:endParaRPr lang="de-DE" sz="1400" b="0" dirty="0">
                        <a:solidFill>
                          <a:schemeClr val="tx1"/>
                        </a:solidFill>
                        <a:effectLst/>
                        <a:latin typeface="KSW Celeste" panose="0200050307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773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400" b="0" dirty="0">
                          <a:solidFill>
                            <a:schemeClr val="tx1"/>
                          </a:solidFill>
                          <a:effectLst/>
                          <a:latin typeface="KSW Celeste" panose="02000503070000020003" pitchFamily="2" charset="0"/>
                        </a:rPr>
                        <a:t>RA 4 (1988)</a:t>
                      </a:r>
                      <a:endParaRPr lang="de-DE" sz="1400" b="0" dirty="0">
                        <a:solidFill>
                          <a:schemeClr val="tx1"/>
                        </a:solidFill>
                        <a:effectLst/>
                        <a:latin typeface="KSW Celeste" panose="0200050307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400" b="0" dirty="0">
                          <a:solidFill>
                            <a:schemeClr val="tx1"/>
                          </a:solidFill>
                          <a:effectLst/>
                          <a:latin typeface="KSW Celeste" panose="02000503070000020003" pitchFamily="2" charset="0"/>
                        </a:rPr>
                        <a:t>1802-1804</a:t>
                      </a:r>
                      <a:endParaRPr lang="de-DE" sz="1400" b="0" dirty="0">
                        <a:solidFill>
                          <a:schemeClr val="tx1"/>
                        </a:solidFill>
                        <a:effectLst/>
                        <a:latin typeface="KSW Celeste" panose="0200050307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271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400" b="0">
                          <a:solidFill>
                            <a:schemeClr val="tx1"/>
                          </a:solidFill>
                          <a:effectLst/>
                          <a:latin typeface="KSW Celeste" panose="02000503070000020003" pitchFamily="2" charset="0"/>
                        </a:rPr>
                        <a:t>RA 5 (1992)</a:t>
                      </a:r>
                      <a:endParaRPr lang="de-DE" sz="1400" b="0">
                        <a:solidFill>
                          <a:schemeClr val="tx1"/>
                        </a:solidFill>
                        <a:effectLst/>
                        <a:latin typeface="KSW Celeste" panose="0200050307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400" b="0" dirty="0">
                          <a:solidFill>
                            <a:schemeClr val="tx1"/>
                          </a:solidFill>
                          <a:effectLst/>
                          <a:latin typeface="KSW Celeste" panose="02000503070000020003" pitchFamily="2" charset="0"/>
                        </a:rPr>
                        <a:t>1805-1810</a:t>
                      </a:r>
                      <a:endParaRPr lang="de-DE" sz="1400" b="0" dirty="0">
                        <a:solidFill>
                          <a:schemeClr val="tx1"/>
                        </a:solidFill>
                        <a:effectLst/>
                        <a:latin typeface="KSW Celeste" panose="0200050307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560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400" b="0">
                          <a:solidFill>
                            <a:schemeClr val="tx1"/>
                          </a:solidFill>
                          <a:effectLst/>
                          <a:latin typeface="KSW Celeste" panose="02000503070000020003" pitchFamily="2" charset="0"/>
                        </a:rPr>
                        <a:t>Ergänzungsband (1995)</a:t>
                      </a:r>
                      <a:endParaRPr lang="de-DE" sz="1400" b="0">
                        <a:solidFill>
                          <a:schemeClr val="tx1"/>
                        </a:solidFill>
                        <a:effectLst/>
                        <a:latin typeface="KSW Celeste" panose="0200050307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400" b="0" dirty="0">
                          <a:solidFill>
                            <a:schemeClr val="tx1"/>
                          </a:solidFill>
                          <a:effectLst/>
                          <a:latin typeface="KSW Celeste" panose="02000503070000020003" pitchFamily="2" charset="0"/>
                        </a:rPr>
                        <a:t>zu RA 1-5</a:t>
                      </a:r>
                      <a:endParaRPr lang="de-DE" sz="1400" b="0" dirty="0">
                        <a:solidFill>
                          <a:schemeClr val="tx1"/>
                        </a:solidFill>
                        <a:effectLst/>
                        <a:latin typeface="KSW Celeste" panose="0200050307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9646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400" b="0">
                          <a:solidFill>
                            <a:schemeClr val="tx1"/>
                          </a:solidFill>
                          <a:effectLst/>
                          <a:latin typeface="KSW Celeste" panose="02000503070000020003" pitchFamily="2" charset="0"/>
                        </a:rPr>
                        <a:t>RA 6 (2000)</a:t>
                      </a:r>
                      <a:endParaRPr lang="de-DE" sz="1400" b="0">
                        <a:solidFill>
                          <a:schemeClr val="tx1"/>
                        </a:solidFill>
                        <a:effectLst/>
                        <a:latin typeface="KSW Celeste" panose="0200050307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400" b="0" dirty="0">
                          <a:solidFill>
                            <a:schemeClr val="tx1"/>
                          </a:solidFill>
                          <a:effectLst/>
                          <a:latin typeface="KSW Celeste" panose="02000503070000020003" pitchFamily="2" charset="0"/>
                        </a:rPr>
                        <a:t>1811-1815</a:t>
                      </a:r>
                      <a:endParaRPr lang="de-DE" sz="1400" b="0" dirty="0">
                        <a:solidFill>
                          <a:schemeClr val="tx1"/>
                        </a:solidFill>
                        <a:effectLst/>
                        <a:latin typeface="KSW Celeste" panose="0200050307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4678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400" b="0">
                          <a:solidFill>
                            <a:schemeClr val="tx1"/>
                          </a:solidFill>
                          <a:effectLst/>
                          <a:latin typeface="KSW Celeste" panose="02000503070000020003" pitchFamily="2" charset="0"/>
                        </a:rPr>
                        <a:t>RA 7 (2004)</a:t>
                      </a:r>
                      <a:endParaRPr lang="de-DE" sz="1400" b="0">
                        <a:solidFill>
                          <a:schemeClr val="tx1"/>
                        </a:solidFill>
                        <a:effectLst/>
                        <a:latin typeface="KSW Celeste" panose="0200050307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400" b="0" dirty="0">
                          <a:solidFill>
                            <a:schemeClr val="tx1"/>
                          </a:solidFill>
                          <a:effectLst/>
                          <a:latin typeface="KSW Celeste" panose="02000503070000020003" pitchFamily="2" charset="0"/>
                        </a:rPr>
                        <a:t>1816-1817</a:t>
                      </a:r>
                      <a:endParaRPr lang="de-DE" sz="1400" b="0" dirty="0">
                        <a:solidFill>
                          <a:schemeClr val="tx1"/>
                        </a:solidFill>
                        <a:effectLst/>
                        <a:latin typeface="KSW Celeste" panose="0200050307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6846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400" b="0">
                          <a:solidFill>
                            <a:schemeClr val="tx1"/>
                          </a:solidFill>
                          <a:effectLst/>
                          <a:latin typeface="KSW Celeste" panose="02000503070000020003" pitchFamily="2" charset="0"/>
                        </a:rPr>
                        <a:t>RA 8 (2011)</a:t>
                      </a:r>
                      <a:endParaRPr lang="de-DE" sz="1400" b="0">
                        <a:solidFill>
                          <a:schemeClr val="tx1"/>
                        </a:solidFill>
                        <a:effectLst/>
                        <a:latin typeface="KSW Celeste" panose="0200050307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400" b="0" dirty="0">
                          <a:solidFill>
                            <a:schemeClr val="tx1"/>
                          </a:solidFill>
                          <a:effectLst/>
                          <a:latin typeface="KSW Celeste" panose="02000503070000020003" pitchFamily="2" charset="0"/>
                        </a:rPr>
                        <a:t>1818-1819</a:t>
                      </a:r>
                      <a:endParaRPr lang="de-DE" sz="1400" b="0" dirty="0">
                        <a:solidFill>
                          <a:schemeClr val="tx1"/>
                        </a:solidFill>
                        <a:effectLst/>
                        <a:latin typeface="KSW Celeste" panose="0200050307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560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400" b="0">
                          <a:solidFill>
                            <a:schemeClr val="tx1"/>
                          </a:solidFill>
                          <a:effectLst/>
                          <a:latin typeface="KSW Celeste" panose="02000503070000020003" pitchFamily="2" charset="0"/>
                        </a:rPr>
                        <a:t>RA 9 (2017)</a:t>
                      </a:r>
                      <a:endParaRPr lang="de-DE" sz="1400" b="0">
                        <a:solidFill>
                          <a:schemeClr val="tx1"/>
                        </a:solidFill>
                        <a:effectLst/>
                        <a:latin typeface="KSW Celeste" panose="0200050307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400" b="0" dirty="0">
                          <a:solidFill>
                            <a:schemeClr val="tx1"/>
                          </a:solidFill>
                          <a:effectLst/>
                          <a:latin typeface="KSW Celeste" panose="02000503070000020003" pitchFamily="2" charset="0"/>
                        </a:rPr>
                        <a:t>1820-1822</a:t>
                      </a:r>
                      <a:endParaRPr lang="de-DE" sz="1400" b="0" dirty="0">
                        <a:solidFill>
                          <a:schemeClr val="tx1"/>
                        </a:solidFill>
                        <a:effectLst/>
                        <a:latin typeface="KSW Celeste" panose="0200050307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703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400" b="0">
                          <a:solidFill>
                            <a:schemeClr val="tx1"/>
                          </a:solidFill>
                          <a:effectLst/>
                          <a:latin typeface="KSW Celeste" panose="02000503070000020003" pitchFamily="2" charset="0"/>
                        </a:rPr>
                        <a:t>RA 10 (in Bearbeitung)</a:t>
                      </a:r>
                      <a:endParaRPr lang="de-DE" sz="1400" b="0">
                        <a:solidFill>
                          <a:schemeClr val="tx1"/>
                        </a:solidFill>
                        <a:effectLst/>
                        <a:latin typeface="KSW Celeste" panose="0200050307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de-DE" sz="1400" b="0" dirty="0">
                          <a:solidFill>
                            <a:schemeClr val="tx1"/>
                          </a:solidFill>
                          <a:effectLst/>
                          <a:latin typeface="KSW Celeste" panose="02000503070000020003" pitchFamily="2" charset="0"/>
                        </a:rPr>
                        <a:t>1823-1824</a:t>
                      </a:r>
                      <a:endParaRPr lang="de-DE" sz="1400" b="0" dirty="0">
                        <a:solidFill>
                          <a:schemeClr val="tx1"/>
                        </a:solidFill>
                        <a:effectLst/>
                        <a:latin typeface="KSW Celeste" panose="0200050307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182501"/>
                  </a:ext>
                </a:extLst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186AB-F58B-4CEF-8D4C-7DAB07B7F1B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504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47" y="840014"/>
            <a:ext cx="3574198" cy="4882469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707" y="840013"/>
            <a:ext cx="3364735" cy="4882469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4361252" y="970146"/>
            <a:ext cx="3521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>
                <a:latin typeface="KSW Celeste" panose="02000503070000020003" pitchFamily="2" charset="0"/>
              </a:rPr>
              <a:t>Regestausgabe</a:t>
            </a:r>
            <a:r>
              <a:rPr lang="de-DE" sz="2000" dirty="0" smtClean="0">
                <a:latin typeface="KSW Celeste" panose="02000503070000020003" pitchFamily="2" charset="0"/>
              </a:rPr>
              <a:t> Briefe an Goethe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688191" y="2283274"/>
            <a:ext cx="13943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KSW Celeste" panose="02000503070000020003" pitchFamily="2" charset="0"/>
              </a:rPr>
              <a:t>Regesten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>
                <a:latin typeface="KSW Celeste" panose="02000503070000020003" pitchFamily="2" charset="0"/>
              </a:rPr>
              <a:t>R.-Kopf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>
                <a:latin typeface="KSW Celeste" panose="02000503070000020003" pitchFamily="2" charset="0"/>
              </a:rPr>
              <a:t>R.-Text</a:t>
            </a:r>
            <a:endParaRPr lang="de-DE" dirty="0">
              <a:latin typeface="KSW Celeste" panose="02000503070000020003" pitchFamily="2" charset="0"/>
            </a:endParaRPr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6082572" y="2265584"/>
            <a:ext cx="18923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KSW Celeste" panose="02000503070000020003" pitchFamily="2" charset="0"/>
              </a:rPr>
              <a:t>Register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>
                <a:latin typeface="KSW Celeste" panose="02000503070000020003" pitchFamily="2" charset="0"/>
              </a:rPr>
              <a:t>Personen</a:t>
            </a:r>
            <a:endParaRPr lang="de-DE" dirty="0">
              <a:latin typeface="KSW Celeste" panose="0200050307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KSW Celeste" panose="02000503070000020003" pitchFamily="2" charset="0"/>
              </a:rPr>
              <a:t>Goethe-Werke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KSW Celeste" panose="02000503070000020003" pitchFamily="2" charset="0"/>
              </a:rPr>
              <a:t>allgemeine </a:t>
            </a:r>
            <a:r>
              <a:rPr lang="de-DE" dirty="0" smtClean="0">
                <a:latin typeface="KSW Celeste" panose="02000503070000020003" pitchFamily="2" charset="0"/>
              </a:rPr>
              <a:t>Werke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KSW Celeste" panose="02000503070000020003" pitchFamily="2" charset="0"/>
              </a:rPr>
              <a:t>Absendeorte</a:t>
            </a:r>
            <a:endParaRPr lang="de-DE" dirty="0">
              <a:latin typeface="KSW Celeste" panose="02000503070000020003" pitchFamily="2" charset="0"/>
            </a:endParaRPr>
          </a:p>
          <a:p>
            <a:endParaRPr lang="de-DE" dirty="0"/>
          </a:p>
        </p:txBody>
      </p:sp>
      <p:sp>
        <p:nvSpPr>
          <p:cNvPr id="13" name="Pfeil nach unten 12"/>
          <p:cNvSpPr/>
          <p:nvPr/>
        </p:nvSpPr>
        <p:spPr>
          <a:xfrm rot="1620000" flipH="1">
            <a:off x="5676615" y="1436400"/>
            <a:ext cx="72000" cy="88684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 nach unten 14"/>
          <p:cNvSpPr/>
          <p:nvPr/>
        </p:nvSpPr>
        <p:spPr>
          <a:xfrm rot="-1620000" flipH="1">
            <a:off x="6576524" y="1436127"/>
            <a:ext cx="72000" cy="886849"/>
          </a:xfrm>
          <a:prstGeom prst="downArrow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/>
          <p:cNvSpPr txBox="1"/>
          <p:nvPr/>
        </p:nvSpPr>
        <p:spPr>
          <a:xfrm>
            <a:off x="4325202" y="4304287"/>
            <a:ext cx="3593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latin typeface="KSW Celeste" panose="02000503070000020003" pitchFamily="2" charset="0"/>
              </a:rPr>
              <a:t>Banderstellung</a:t>
            </a:r>
          </a:p>
          <a:p>
            <a:pPr algn="ctr"/>
            <a:r>
              <a:rPr lang="de-DE" dirty="0" smtClean="0">
                <a:latin typeface="KSW Celeste" panose="02000503070000020003" pitchFamily="2" charset="0"/>
              </a:rPr>
              <a:t>Bd. 1–5:  Bleisatz</a:t>
            </a:r>
          </a:p>
          <a:p>
            <a:pPr algn="ctr"/>
            <a:r>
              <a:rPr lang="de-DE" dirty="0">
                <a:latin typeface="KSW Celeste" panose="02000503070000020003" pitchFamily="2" charset="0"/>
              </a:rPr>
              <a:t>s</a:t>
            </a:r>
            <a:r>
              <a:rPr lang="de-DE" dirty="0" smtClean="0">
                <a:latin typeface="KSW Celeste" panose="02000503070000020003" pitchFamily="2" charset="0"/>
              </a:rPr>
              <a:t>eit Bd. 6: TUSTEP</a:t>
            </a:r>
            <a:endParaRPr lang="de-DE" dirty="0">
              <a:latin typeface="KSW Celeste" panose="02000503070000020003" pitchFamily="2" charset="0"/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186AB-F58B-4CEF-8D4C-7DAB07B7F1B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561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47179" cy="4953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/>
          <a:srcRect l="55544" t="73600"/>
          <a:stretch/>
        </p:blipFill>
        <p:spPr>
          <a:xfrm>
            <a:off x="5334000" y="3125210"/>
            <a:ext cx="6848474" cy="2818390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8116469" y="341940"/>
            <a:ext cx="3731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smtClean="0">
                <a:latin typeface="KSW Celeste" panose="02000503070000020003" pitchFamily="2" charset="0"/>
              </a:rPr>
              <a:t>Briefe an Goethe. Gesamtausgabe in </a:t>
            </a:r>
            <a:r>
              <a:rPr lang="de-DE" dirty="0" err="1" smtClean="0">
                <a:latin typeface="KSW Celeste" panose="02000503070000020003" pitchFamily="2" charset="0"/>
              </a:rPr>
              <a:t>Regestform</a:t>
            </a:r>
            <a:r>
              <a:rPr lang="de-DE" dirty="0" smtClean="0">
                <a:latin typeface="KSW Celeste" panose="02000503070000020003" pitchFamily="2" charset="0"/>
              </a:rPr>
              <a:t>. Bd. 1. Weimar 1980.</a:t>
            </a:r>
            <a:endParaRPr lang="de-DE" dirty="0">
              <a:latin typeface="KSW Celeste" panose="02000503070000020003" pitchFamily="2" charset="0"/>
            </a:endParaRPr>
          </a:p>
        </p:txBody>
      </p:sp>
      <p:sp>
        <p:nvSpPr>
          <p:cNvPr id="9" name="Pfeil nach rechts 8"/>
          <p:cNvSpPr/>
          <p:nvPr/>
        </p:nvSpPr>
        <p:spPr>
          <a:xfrm>
            <a:off x="5426870" y="4356893"/>
            <a:ext cx="323850" cy="9604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186AB-F58B-4CEF-8D4C-7DAB07B7F1B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156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2"/>
          <a:srcRect b="515"/>
          <a:stretch/>
        </p:blipFill>
        <p:spPr>
          <a:xfrm>
            <a:off x="0" y="0"/>
            <a:ext cx="12192000" cy="5666002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4483768" y="5987018"/>
            <a:ext cx="75773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dirty="0">
                <a:latin typeface="KSW Celeste" panose="02000503070000020003" pitchFamily="2" charset="0"/>
              </a:rPr>
              <a:t>p</a:t>
            </a:r>
            <a:r>
              <a:rPr lang="de-DE" dirty="0" smtClean="0">
                <a:latin typeface="KSW Celeste" panose="02000503070000020003" pitchFamily="2" charset="0"/>
              </a:rPr>
              <a:t>rojektinternes </a:t>
            </a:r>
            <a:r>
              <a:rPr lang="de-DE" dirty="0" err="1" smtClean="0">
                <a:latin typeface="KSW Celeste" panose="02000503070000020003" pitchFamily="2" charset="0"/>
              </a:rPr>
              <a:t>Tagging</a:t>
            </a:r>
            <a:r>
              <a:rPr lang="de-DE" dirty="0" smtClean="0">
                <a:latin typeface="KSW Celeste" panose="02000503070000020003" pitchFamily="2" charset="0"/>
              </a:rPr>
              <a:t> für die Banderstellung; </a:t>
            </a:r>
            <a:r>
              <a:rPr lang="de-DE" dirty="0">
                <a:latin typeface="KSW Celeste" panose="02000503070000020003" pitchFamily="2" charset="0"/>
              </a:rPr>
              <a:t>RA 9 Nr. 289 </a:t>
            </a:r>
          </a:p>
        </p:txBody>
      </p:sp>
      <p:cxnSp>
        <p:nvCxnSpPr>
          <p:cNvPr id="5" name="Gerade Verbindung mit Pfeil 4"/>
          <p:cNvCxnSpPr/>
          <p:nvPr/>
        </p:nvCxnSpPr>
        <p:spPr>
          <a:xfrm flipH="1">
            <a:off x="1009650" y="148563"/>
            <a:ext cx="11871" cy="1913600"/>
          </a:xfrm>
          <a:prstGeom prst="straightConnector1">
            <a:avLst/>
          </a:prstGeom>
          <a:ln w="508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>
            <a:off x="1021521" y="2781300"/>
            <a:ext cx="0" cy="1004196"/>
          </a:xfrm>
          <a:prstGeom prst="straightConnector1">
            <a:avLst/>
          </a:prstGeom>
          <a:ln w="508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/>
          <p:nvPr/>
        </p:nvCxnSpPr>
        <p:spPr>
          <a:xfrm>
            <a:off x="1021521" y="3785496"/>
            <a:ext cx="11279" cy="1443729"/>
          </a:xfrm>
          <a:prstGeom prst="straightConnector1">
            <a:avLst/>
          </a:prstGeom>
          <a:ln w="508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724711" y="250684"/>
            <a:ext cx="353943" cy="170935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de-DE" sz="1100" dirty="0" err="1" smtClean="0">
                <a:latin typeface="KSW Celeste" panose="02000503070000020003" pitchFamily="2" charset="0"/>
              </a:rPr>
              <a:t>Regestkopf</a:t>
            </a:r>
            <a:endParaRPr lang="de-DE" sz="1100" dirty="0" smtClean="0">
              <a:latin typeface="KSW Celeste" panose="02000503070000020003" pitchFamily="2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724711" y="2406235"/>
            <a:ext cx="353943" cy="175432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de-DE" sz="1100" dirty="0" smtClean="0">
                <a:latin typeface="KSW Celeste" panose="02000503070000020003" pitchFamily="2" charset="0"/>
              </a:rPr>
              <a:t>Regest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724712" y="3498896"/>
            <a:ext cx="353943" cy="201147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de-DE" sz="1100" dirty="0" smtClean="0">
                <a:latin typeface="KSW Celeste" panose="02000503070000020003" pitchFamily="2" charset="0"/>
              </a:rPr>
              <a:t>Registerpositionen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186AB-F58B-4CEF-8D4C-7DAB07B7F1B2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255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0"/>
            <a:ext cx="5181600" cy="5631025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62001" y="4399919"/>
            <a:ext cx="624839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>
                <a:latin typeface="KSW Celeste" panose="02000503070000020003" pitchFamily="2" charset="0"/>
              </a:rPr>
              <a:t>Stiftungsnormdatenbank der Klassik Stiftung Weimar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smtClean="0">
                <a:latin typeface="KSW Celeste" panose="02000503070000020003" pitchFamily="2" charset="0"/>
              </a:rPr>
              <a:t>Personen, </a:t>
            </a: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SW Celeste" panose="02000503070000020003" pitchFamily="2" charset="0"/>
              </a:rPr>
              <a:t>Orte</a:t>
            </a:r>
            <a:r>
              <a:rPr lang="de-DE" dirty="0" smtClean="0">
                <a:latin typeface="KSW Celeste" panose="02000503070000020003" pitchFamily="2" charset="0"/>
              </a:rPr>
              <a:t>, </a:t>
            </a:r>
            <a:r>
              <a:rPr lang="de-DE" dirty="0" smtClean="0">
                <a:solidFill>
                  <a:srgbClr val="C0C0C0"/>
                </a:solidFill>
                <a:latin typeface="KSW Celeste" panose="02000503070000020003" pitchFamily="2" charset="0"/>
              </a:rPr>
              <a:t>Werke</a:t>
            </a:r>
            <a:r>
              <a:rPr lang="de-DE" dirty="0" smtClean="0">
                <a:latin typeface="KSW Celeste" panose="02000503070000020003" pitchFamily="2" charset="0"/>
              </a:rPr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smtClean="0">
                <a:latin typeface="KSW Celeste" panose="02000503070000020003" pitchFamily="2" charset="0"/>
              </a:rPr>
              <a:t>GND-</a:t>
            </a:r>
            <a:r>
              <a:rPr lang="de-DE" dirty="0" err="1" smtClean="0">
                <a:latin typeface="KSW Celeste" panose="02000503070000020003" pitchFamily="2" charset="0"/>
              </a:rPr>
              <a:t>Referenzierung</a:t>
            </a:r>
            <a:endParaRPr lang="de-DE" dirty="0" smtClean="0">
              <a:latin typeface="KSW Celeste" panose="02000503070000020003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smtClean="0">
                <a:latin typeface="KSW Celeste" panose="02000503070000020003" pitchFamily="2" charset="0"/>
              </a:rPr>
              <a:t>Schnittstelle für Export in GND</a:t>
            </a:r>
            <a:r>
              <a:rPr lang="de-DE" dirty="0" smtClean="0"/>
              <a:t> 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186AB-F58B-4CEF-8D4C-7DAB07B7F1B2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568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400050" y="412617"/>
            <a:ext cx="11493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smtClean="0">
                <a:latin typeface="KSW Celeste" panose="02000503070000020003" pitchFamily="2" charset="0"/>
              </a:rPr>
              <a:t>Briefe an Goethe – online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7859" y="2332123"/>
            <a:ext cx="4019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smtClean="0">
                <a:latin typeface="KSW Celeste" panose="02000503070000020003" pitchFamily="2" charset="0"/>
              </a:rPr>
              <a:t>Regesten</a:t>
            </a:r>
            <a:endParaRPr lang="de-DE" sz="2000" dirty="0">
              <a:latin typeface="KSW Celeste" panose="02000503070000020003" pitchFamily="2" charset="0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687" y="1011323"/>
            <a:ext cx="7927862" cy="393215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" y="2867025"/>
            <a:ext cx="3679240" cy="2057400"/>
          </a:xfrm>
          <a:prstGeom prst="rect">
            <a:avLst/>
          </a:prstGeom>
          <a:ln w="22225">
            <a:solidFill>
              <a:schemeClr val="accent1"/>
            </a:solidFill>
          </a:ln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186AB-F58B-4CEF-8D4C-7DAB07B7F1B2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970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963600" y="1011600"/>
            <a:ext cx="7927200" cy="3931200"/>
          </a:xfrm>
          <a:prstGeom prst="rect">
            <a:avLst/>
          </a:prstGeom>
        </p:spPr>
      </p:pic>
      <p:sp>
        <p:nvSpPr>
          <p:cNvPr id="18" name="Rechteck 17"/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400050" y="412617"/>
            <a:ext cx="11493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smtClean="0">
                <a:latin typeface="KSW Celeste" panose="02000503070000020003" pitchFamily="2" charset="0"/>
              </a:rPr>
              <a:t>Briefe an Goethe – online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14225" y="3613575"/>
            <a:ext cx="4019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smtClean="0">
                <a:latin typeface="KSW Celeste" panose="02000503070000020003" pitchFamily="2" charset="0"/>
              </a:rPr>
              <a:t>Register</a:t>
            </a:r>
            <a:endParaRPr lang="de-DE" sz="2000" dirty="0">
              <a:latin typeface="KSW Celeste" panose="02000503070000020003" pitchFamily="2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00" y="4078682"/>
            <a:ext cx="3679200" cy="845068"/>
          </a:xfrm>
          <a:prstGeom prst="rect">
            <a:avLst/>
          </a:prstGeom>
          <a:ln w="22225">
            <a:solidFill>
              <a:schemeClr val="accent1"/>
            </a:solidFill>
          </a:ln>
        </p:spPr>
      </p:pic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186AB-F58B-4CEF-8D4C-7DAB07B7F1B2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663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690</Words>
  <Application>Microsoft Office PowerPoint</Application>
  <PresentationFormat>Breitbild</PresentationFormat>
  <Paragraphs>165</Paragraphs>
  <Slides>26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4" baseType="lpstr">
      <vt:lpstr>Arial</vt:lpstr>
      <vt:lpstr>Book Antiqua</vt:lpstr>
      <vt:lpstr>Calibri</vt:lpstr>
      <vt:lpstr>Calibri Light</vt:lpstr>
      <vt:lpstr>KSW Celeste</vt:lpstr>
      <vt:lpstr>Madera Medium</vt:lpstr>
      <vt:lpstr>Times New Roman</vt:lpstr>
      <vt:lpstr>Office</vt:lpstr>
      <vt:lpstr>Vom Buch zur digitalen Plattform.  Briefe an Goethe in den  „PROPYLÄEN. Goethes Biographica“. Ein Werkstattbericht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Vom Buch zur digitalen Plattform.  Briefe an Goethe in den  „PROPYLÄEN. Goethes Biographica“. Ein Werkstattbericht</vt:lpstr>
    </vt:vector>
  </TitlesOfParts>
  <Company>Klassik Stiftung Weimar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Vom Buch zur digitalen Plattform. Briefe an Goethe in den „PROPYLÄEN. Goethes Biographica“ – Ein Werkstattbericht</dc:title>
  <dc:creator>Hain, Christian</dc:creator>
  <cp:lastModifiedBy>Brys, Jenny</cp:lastModifiedBy>
  <cp:revision>91</cp:revision>
  <dcterms:created xsi:type="dcterms:W3CDTF">2021-09-29T11:28:42Z</dcterms:created>
  <dcterms:modified xsi:type="dcterms:W3CDTF">2021-10-05T11:31:17Z</dcterms:modified>
</cp:coreProperties>
</file>